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60" r:id="rId4"/>
    <p:sldMasterId id="2147483825" r:id="rId5"/>
    <p:sldMasterId id="2147483791" r:id="rId6"/>
    <p:sldMasterId id="2147483806" r:id="rId7"/>
    <p:sldMasterId id="2147483875" r:id="rId8"/>
    <p:sldMasterId id="2147483890" r:id="rId9"/>
    <p:sldMasterId id="2147483899" r:id="rId10"/>
    <p:sldMasterId id="2147483906" r:id="rId11"/>
    <p:sldMasterId id="2147483921" r:id="rId12"/>
    <p:sldMasterId id="2147483952" r:id="rId13"/>
    <p:sldMasterId id="2147483967" r:id="rId14"/>
  </p:sldMasterIdLst>
  <p:notesMasterIdLst>
    <p:notesMasterId r:id="rId39"/>
  </p:notesMasterIdLst>
  <p:sldIdLst>
    <p:sldId id="611" r:id="rId15"/>
    <p:sldId id="583" r:id="rId16"/>
    <p:sldId id="646" r:id="rId17"/>
    <p:sldId id="610" r:id="rId18"/>
    <p:sldId id="651" r:id="rId19"/>
    <p:sldId id="650" r:id="rId20"/>
    <p:sldId id="626" r:id="rId21"/>
    <p:sldId id="627" r:id="rId22"/>
    <p:sldId id="642" r:id="rId23"/>
    <p:sldId id="628" r:id="rId24"/>
    <p:sldId id="645" r:id="rId25"/>
    <p:sldId id="629" r:id="rId26"/>
    <p:sldId id="643" r:id="rId27"/>
    <p:sldId id="630" r:id="rId28"/>
    <p:sldId id="631" r:id="rId29"/>
    <p:sldId id="632" r:id="rId30"/>
    <p:sldId id="644" r:id="rId31"/>
    <p:sldId id="649" r:id="rId32"/>
    <p:sldId id="637" r:id="rId33"/>
    <p:sldId id="638" r:id="rId34"/>
    <p:sldId id="639" r:id="rId35"/>
    <p:sldId id="640" r:id="rId36"/>
    <p:sldId id="652" r:id="rId37"/>
    <p:sldId id="65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Servcies Hub Overview" id="{4065D7F7-B814-427F-B7D0-B4FB9B462E12}">
          <p14:sldIdLst>
            <p14:sldId id="611"/>
            <p14:sldId id="583"/>
            <p14:sldId id="646"/>
            <p14:sldId id="610"/>
            <p14:sldId id="651"/>
            <p14:sldId id="650"/>
            <p14:sldId id="626"/>
            <p14:sldId id="627"/>
            <p14:sldId id="642"/>
            <p14:sldId id="628"/>
            <p14:sldId id="645"/>
            <p14:sldId id="629"/>
            <p14:sldId id="643"/>
            <p14:sldId id="630"/>
            <p14:sldId id="631"/>
            <p14:sldId id="632"/>
            <p14:sldId id="644"/>
            <p14:sldId id="649"/>
            <p14:sldId id="637"/>
            <p14:sldId id="638"/>
            <p14:sldId id="639"/>
            <p14:sldId id="640"/>
            <p14:sldId id="652"/>
            <p14:sldId id="65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dy Maxwell" initials="MM" lastIdx="1" clrIdx="0">
    <p:extLst>
      <p:ext uri="{19B8F6BF-5375-455C-9EA6-DF929625EA0E}">
        <p15:presenceInfo xmlns:p15="http://schemas.microsoft.com/office/powerpoint/2012/main" userId="bb955ce558ca409d" providerId="Windows Live"/>
      </p:ext>
    </p:extLst>
  </p:cmAuthor>
  <p:cmAuthor id="2" name="Isabel Fajardo" initials="IF" lastIdx="6" clrIdx="1">
    <p:extLst>
      <p:ext uri="{19B8F6BF-5375-455C-9EA6-DF929625EA0E}">
        <p15:presenceInfo xmlns:p15="http://schemas.microsoft.com/office/powerpoint/2012/main" userId="S-1-5-21-2127521184-1604012920-1887927527-15087690" providerId="AD"/>
      </p:ext>
    </p:extLst>
  </p:cmAuthor>
  <p:cmAuthor id="3" name="Alex Mueller" initials="AM" lastIdx="133" clrIdx="2">
    <p:extLst>
      <p:ext uri="{19B8F6BF-5375-455C-9EA6-DF929625EA0E}">
        <p15:presenceInfo xmlns:p15="http://schemas.microsoft.com/office/powerpoint/2012/main" userId="3d664db065fecd82" providerId="Windows Live"/>
      </p:ext>
    </p:extLst>
  </p:cmAuthor>
  <p:cmAuthor id="4" name="Alex Mueller" initials="AM [2]" lastIdx="31" clrIdx="3">
    <p:extLst>
      <p:ext uri="{19B8F6BF-5375-455C-9EA6-DF929625EA0E}">
        <p15:presenceInfo xmlns:p15="http://schemas.microsoft.com/office/powerpoint/2012/main" userId="Alex Mueller" providerId="None"/>
      </p:ext>
    </p:extLst>
  </p:cmAuthor>
  <p:cmAuthor id="5" name="Wendy Ditmore" initials="WD" lastIdx="3" clrIdx="4">
    <p:extLst>
      <p:ext uri="{19B8F6BF-5375-455C-9EA6-DF929625EA0E}">
        <p15:presenceInfo xmlns:p15="http://schemas.microsoft.com/office/powerpoint/2012/main" userId="Wendy Ditmore" providerId="None"/>
      </p:ext>
    </p:extLst>
  </p:cmAuthor>
  <p:cmAuthor id="6" name="Gayathri Sreekanth" initials="GS" lastIdx="53" clrIdx="5">
    <p:extLst>
      <p:ext uri="{19B8F6BF-5375-455C-9EA6-DF929625EA0E}">
        <p15:presenceInfo xmlns:p15="http://schemas.microsoft.com/office/powerpoint/2012/main" userId="S-1-5-21-2127521184-1604012920-1887927527-30559422" providerId="AD"/>
      </p:ext>
    </p:extLst>
  </p:cmAuthor>
  <p:cmAuthor id="7" name="Jim Smith" initials="JS" lastIdx="35" clrIdx="6">
    <p:extLst>
      <p:ext uri="{19B8F6BF-5375-455C-9EA6-DF929625EA0E}">
        <p15:presenceInfo xmlns:p15="http://schemas.microsoft.com/office/powerpoint/2012/main" userId="S-1-5-21-2127521184-1604012920-1887927527-3789233" providerId="AD"/>
      </p:ext>
    </p:extLst>
  </p:cmAuthor>
  <p:cmAuthor id="8" name="Steve Henry (SERVICES)" initials="SH(" lastIdx="17" clrIdx="7">
    <p:extLst>
      <p:ext uri="{19B8F6BF-5375-455C-9EA6-DF929625EA0E}">
        <p15:presenceInfo xmlns:p15="http://schemas.microsoft.com/office/powerpoint/2012/main" userId="S-1-5-21-2127521184-1604012920-1887927527-1078801" providerId="AD"/>
      </p:ext>
    </p:extLst>
  </p:cmAuthor>
  <p:cmAuthor id="9" name="Gayathri Sreekanth" initials="GS [2]" lastIdx="36" clrIdx="8">
    <p:extLst>
      <p:ext uri="{19B8F6BF-5375-455C-9EA6-DF929625EA0E}">
        <p15:presenceInfo xmlns:p15="http://schemas.microsoft.com/office/powerpoint/2012/main" userId="S::gasreeka@microsoft.com::d72f8a36-c185-43ab-bb94-16767b6d7f85" providerId="AD"/>
      </p:ext>
    </p:extLst>
  </p:cmAuthor>
  <p:cmAuthor id="10" name="Alex Mueller (Audienz LLC)" initials="AM(L" lastIdx="1" clrIdx="9">
    <p:extLst>
      <p:ext uri="{19B8F6BF-5375-455C-9EA6-DF929625EA0E}">
        <p15:presenceInfo xmlns:p15="http://schemas.microsoft.com/office/powerpoint/2012/main" userId="Alex Mueller (Audienz LLC)" providerId="None"/>
      </p:ext>
    </p:extLst>
  </p:cmAuthor>
  <p:cmAuthor id="11" name="Nick Louie" initials="NL" lastIdx="1" clrIdx="10">
    <p:extLst>
      <p:ext uri="{19B8F6BF-5375-455C-9EA6-DF929625EA0E}">
        <p15:presenceInfo xmlns:p15="http://schemas.microsoft.com/office/powerpoint/2012/main" userId="Nick Louie" providerId="None"/>
      </p:ext>
    </p:extLst>
  </p:cmAuthor>
  <p:cmAuthor id="12" name="Gennie Benedict" initials="GB" lastIdx="7" clrIdx="11">
    <p:extLst>
      <p:ext uri="{19B8F6BF-5375-455C-9EA6-DF929625EA0E}">
        <p15:presenceInfo xmlns:p15="http://schemas.microsoft.com/office/powerpoint/2012/main" userId="S::gennies@microsoft.com::db44cea9-f068-4573-ae62-98c8c1c00010" providerId="AD"/>
      </p:ext>
    </p:extLst>
  </p:cmAuthor>
  <p:cmAuthor id="13" name="Kathleen Bystrom" initials="KB" lastIdx="1" clrIdx="12">
    <p:extLst>
      <p:ext uri="{19B8F6BF-5375-455C-9EA6-DF929625EA0E}">
        <p15:presenceInfo xmlns:p15="http://schemas.microsoft.com/office/powerpoint/2012/main" userId="S::kabystro@microsoft.com::58e324f7-8170-45c8-b748-abdfd4daa77a" providerId="AD"/>
      </p:ext>
    </p:extLst>
  </p:cmAuthor>
  <p:cmAuthor id="14" name="Dan Wilmot" initials="DW" lastIdx="1" clrIdx="13">
    <p:extLst>
      <p:ext uri="{19B8F6BF-5375-455C-9EA6-DF929625EA0E}">
        <p15:presenceInfo xmlns:p15="http://schemas.microsoft.com/office/powerpoint/2012/main" userId="S::dawilmo@microsoft.com::21d4af06-9992-4f19-9713-24bd8c55311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9"/>
    <a:srgbClr val="3C3C3C"/>
    <a:srgbClr val="505050"/>
    <a:srgbClr val="F2F2F2"/>
    <a:srgbClr val="002050"/>
    <a:srgbClr val="00317B"/>
    <a:srgbClr val="3177BC"/>
    <a:srgbClr val="0873CA"/>
    <a:srgbClr val="005AA1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EE6393-B015-4ADE-8C61-09D91FCE3AE5}" v="119" dt="2018-06-18T19:51:02.683"/>
    <p1510:client id="{FCF5291F-0A7F-4075-94FF-281E73BDA47B}" v="3" dt="2018-06-18T19:30:33.5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180094F4-5C94-4CD4-82C4-EEB578736248}" type="datetimeFigureOut">
              <a:rPr lang="en-US" smtClean="0"/>
              <a:pPr/>
              <a:t>13-Jul-18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CBEB4C8D-293E-42A5-99BB-595F61B9B6F5}" type="slidenum">
              <a:rPr lang="en-US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321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B4C8D-293E-42A5-99BB-595F61B9B6F5}" type="slidenum">
              <a:rPr lang="en-US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4999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312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009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77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489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7000"/>
              </a:lnSpc>
              <a:buClr>
                <a:schemeClr val="accent1"/>
              </a:buClr>
              <a:buAutoNum type="arabicPeriod"/>
            </a:pPr>
            <a:endParaRPr lang="id-ID" sz="1200">
              <a:solidFill>
                <a:schemeClr val="bg1"/>
              </a:solidFill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r>
              <a:rPr lang="id-ID"/>
              <a:t>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DE3AA-F429-46ED-8CF6-066AFE4D15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36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7000"/>
              </a:lnSpc>
              <a:buClr>
                <a:schemeClr val="accent1"/>
              </a:buClr>
              <a:buAutoNum type="arabicPeriod"/>
            </a:pPr>
            <a:endParaRPr lang="id-ID" sz="1200">
              <a:solidFill>
                <a:schemeClr val="bg1"/>
              </a:solidFill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r>
              <a:rPr lang="id-ID"/>
              <a:t>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DE3AA-F429-46ED-8CF6-066AFE4D15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390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7000"/>
              </a:lnSpc>
              <a:buClr>
                <a:schemeClr val="accent1"/>
              </a:buClr>
              <a:buAutoNum type="arabicPeriod"/>
            </a:pPr>
            <a:endParaRPr lang="id-ID" sz="1200">
              <a:solidFill>
                <a:schemeClr val="bg1"/>
              </a:solidFill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r>
              <a:rPr lang="id-ID"/>
              <a:t>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DE3AA-F429-46ED-8CF6-066AFE4D15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464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7000"/>
              </a:lnSpc>
              <a:buClr>
                <a:schemeClr val="accent1"/>
              </a:buClr>
              <a:buAutoNum type="arabicPeriod"/>
            </a:pPr>
            <a:endParaRPr lang="id-ID" sz="1200">
              <a:solidFill>
                <a:schemeClr val="bg1"/>
              </a:solidFill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r>
              <a:rPr lang="id-ID"/>
              <a:t>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DE3AA-F429-46ED-8CF6-066AFE4D15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2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7000"/>
              </a:lnSpc>
              <a:buClr>
                <a:schemeClr val="accent1"/>
              </a:buClr>
              <a:buAutoNum type="arabicPeriod"/>
            </a:pPr>
            <a:endParaRPr lang="id-ID" sz="1200">
              <a:solidFill>
                <a:schemeClr val="bg1"/>
              </a:solidFill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r>
              <a:rPr lang="id-ID"/>
              <a:t>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DE3AA-F429-46ED-8CF6-066AFE4D15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78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59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7C1A6-3F6E-4A0C-A01A-2F04D27288E6}" type="slidenum">
              <a:rPr kumimoji="0" lang="en-GB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8593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d-ID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56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B4C8D-293E-42A5-99BB-595F61B9B6F5}" type="slidenum">
              <a:rPr lang="en-US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01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36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41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857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0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24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784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B4C8D-293E-42A5-99BB-595F61B9B6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90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91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8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9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9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93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0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5.png"/><Relationship Id="rId2" Type="http://schemas.openxmlformats.org/officeDocument/2006/relationships/tags" Target="../tags/tag94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95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1.bin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17.png"/><Relationship Id="rId2" Type="http://schemas.openxmlformats.org/officeDocument/2006/relationships/tags" Target="../tags/tag96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5.png"/><Relationship Id="rId2" Type="http://schemas.openxmlformats.org/officeDocument/2006/relationships/tags" Target="../tags/tag9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99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25.png"/><Relationship Id="rId2" Type="http://schemas.openxmlformats.org/officeDocument/2006/relationships/tags" Target="../tags/tag10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24.jpe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25.png"/><Relationship Id="rId2" Type="http://schemas.openxmlformats.org/officeDocument/2006/relationships/tags" Target="../tags/tag10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26.jp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25.png"/><Relationship Id="rId2" Type="http://schemas.openxmlformats.org/officeDocument/2006/relationships/tags" Target="../tags/tag10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21.jpe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1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2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9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2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0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png"/><Relationship Id="rId2" Type="http://schemas.openxmlformats.org/officeDocument/2006/relationships/tags" Target="../tags/tag2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0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png"/><Relationship Id="rId2" Type="http://schemas.openxmlformats.org/officeDocument/2006/relationships/tags" Target="../tags/tag29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0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9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4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5.pn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24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5.png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26.jp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5.png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21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17.png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1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5.png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24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5.png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26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5.png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21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5.png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5.png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10" Type="http://schemas.openxmlformats.org/officeDocument/2006/relationships/image" Target="../media/image15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4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3.png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8.png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5.png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2" Type="http://schemas.openxmlformats.org/officeDocument/2006/relationships/tags" Target="../tags/tag8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54.bin"/><Relationship Id="rId9" Type="http://schemas.openxmlformats.org/officeDocument/2006/relationships/image" Target="../media/image29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5.png"/><Relationship Id="rId2" Type="http://schemas.openxmlformats.org/officeDocument/2006/relationships/tags" Target="../tags/tag8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53.bin"/><Relationship Id="rId9" Type="http://schemas.openxmlformats.org/officeDocument/2006/relationships/image" Target="../media/image13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5.png"/><Relationship Id="rId2" Type="http://schemas.openxmlformats.org/officeDocument/2006/relationships/tags" Target="../tags/tag8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5.bin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2" Type="http://schemas.openxmlformats.org/officeDocument/2006/relationships/tags" Target="../tags/tag88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54.bin"/><Relationship Id="rId9" Type="http://schemas.openxmlformats.org/officeDocument/2006/relationships/image" Target="../media/image29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5.png"/><Relationship Id="rId2" Type="http://schemas.openxmlformats.org/officeDocument/2006/relationships/tags" Target="../tags/tag89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90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7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697" y="1409910"/>
            <a:ext cx="11653523" cy="1569084"/>
          </a:xfrm>
        </p:spPr>
        <p:txBody>
          <a:bodyPr>
            <a:spAutoFit/>
          </a:bodyPr>
          <a:lstStyle>
            <a:lvl1pPr>
              <a:defRPr sz="352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696" y="957258"/>
            <a:ext cx="11653523" cy="49244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7">
                <a:latin typeface="+mn-lt"/>
              </a:defRPr>
            </a:lvl4pPr>
            <a:lvl5pPr>
              <a:defRPr sz="15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C4E81-CDAE-4B9B-8D18-874080D2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96" y="253713"/>
            <a:ext cx="11655840" cy="9354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011228-51BA-4224-ADDA-5D21545054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kern="0"/>
              <a:t>Microsoft Confidential - Internal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037966-F8A5-4AA1-903C-CD88A8637A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75476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66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7C054B-0022-47E3-9CDF-2728BA78A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IN" kern="0"/>
              <a:t>Microsoft Confidential -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013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66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37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defTabSz="913573" eaLnBrk="0" hangingPunct="0"/>
            <a:r>
              <a:rPr lang="id-ID" sz="686">
                <a:solidFill>
                  <a:schemeClr val="tx1"/>
                </a:solidFill>
              </a:rPr>
              <a:t>© 2018 Microsoft Corporation. Hak cipta dilindungi undang-undang.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5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9980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6509575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boarding assess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8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906110" y="6558207"/>
            <a:ext cx="139862" cy="135796"/>
          </a:xfrm>
        </p:spPr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-16042"/>
            <a:ext cx="12227053" cy="6866022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-578" y="2530549"/>
            <a:ext cx="12224949" cy="431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0" y="6439990"/>
            <a:ext cx="12224686" cy="42366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flat" dir="t"/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0588A3-03F5-4D1F-810C-77EFF215705E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324332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612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66" y="2148277"/>
            <a:ext cx="5429582" cy="1434116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34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935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F317D82D-BF89-4B40-8672-3E2503524BB0}"/>
              </a:ext>
            </a:extLst>
          </p:cNvPr>
          <p:cNvSpPr txBox="1">
            <a:spLocks/>
          </p:cNvSpPr>
          <p:nvPr userDrawn="1"/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Informasi Rahasia Microsoft – Khusus Internal 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4B2793F-5B59-9B46-AA53-01F9B8E1E48D}"/>
              </a:ext>
            </a:extLst>
          </p:cNvPr>
          <p:cNvSpPr txBox="1">
            <a:spLocks/>
          </p:cNvSpPr>
          <p:nvPr userDrawn="1"/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979C03-8E88-E747-9F3E-BC1E9F16766D}"/>
              </a:ext>
            </a:extLst>
          </p:cNvPr>
          <p:cNvSpPr/>
          <p:nvPr userDrawn="1"/>
        </p:nvSpPr>
        <p:spPr bwMode="auto">
          <a:xfrm>
            <a:off x="0" y="6422306"/>
            <a:ext cx="12192000" cy="43569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BE7851-3865-B041-B420-628B1962D5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38" y="6530132"/>
            <a:ext cx="989091" cy="211717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32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517" y="3792625"/>
            <a:ext cx="5892475" cy="2057679"/>
          </a:xfrm>
        </p:spPr>
        <p:txBody>
          <a:bodyPr wrap="square">
            <a:spAutoFit/>
          </a:bodyPr>
          <a:lstStyle>
            <a:lvl1pPr>
              <a:defRPr sz="352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518" y="2636428"/>
            <a:ext cx="5893647" cy="93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516" y="3339972"/>
            <a:ext cx="5892475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89E0478-946C-44B3-9830-F3D377C7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65819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A85D5-861A-F246-86D1-862EF8912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" t="322" r="800" b="86487"/>
          <a:stretch/>
        </p:blipFill>
        <p:spPr>
          <a:xfrm>
            <a:off x="0" y="1"/>
            <a:ext cx="12192000" cy="10902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595FB2-82AD-7C4D-8190-F72FB93AF5FC}"/>
              </a:ext>
            </a:extLst>
          </p:cNvPr>
          <p:cNvCxnSpPr>
            <a:cxnSpLocks/>
          </p:cNvCxnSpPr>
          <p:nvPr userDrawn="1"/>
        </p:nvCxnSpPr>
        <p:spPr>
          <a:xfrm>
            <a:off x="838475" y="435526"/>
            <a:ext cx="10428066" cy="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E6FD1AB-036F-314F-A9D6-F58FD3879965}"/>
              </a:ext>
            </a:extLst>
          </p:cNvPr>
          <p:cNvSpPr/>
          <p:nvPr userDrawn="1"/>
        </p:nvSpPr>
        <p:spPr bwMode="auto">
          <a:xfrm>
            <a:off x="760507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AA3618-1331-B549-8343-BAE0B4548377}"/>
              </a:ext>
            </a:extLst>
          </p:cNvPr>
          <p:cNvSpPr/>
          <p:nvPr userDrawn="1"/>
        </p:nvSpPr>
        <p:spPr bwMode="auto">
          <a:xfrm>
            <a:off x="5971530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FFE2C1-B01F-7345-9200-C7EEBC19EDF3}"/>
              </a:ext>
            </a:extLst>
          </p:cNvPr>
          <p:cNvSpPr/>
          <p:nvPr userDrawn="1"/>
        </p:nvSpPr>
        <p:spPr bwMode="auto">
          <a:xfrm>
            <a:off x="2499128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FBA5A0-7B1C-554C-9E8F-5B5B04053198}"/>
              </a:ext>
            </a:extLst>
          </p:cNvPr>
          <p:cNvSpPr/>
          <p:nvPr userDrawn="1"/>
        </p:nvSpPr>
        <p:spPr bwMode="auto">
          <a:xfrm>
            <a:off x="4235329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81A6-FB18-3F45-9DB6-A99DB895306A}"/>
              </a:ext>
            </a:extLst>
          </p:cNvPr>
          <p:cNvSpPr/>
          <p:nvPr userDrawn="1"/>
        </p:nvSpPr>
        <p:spPr bwMode="auto">
          <a:xfrm>
            <a:off x="11188573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EF55A9-2FC3-EA49-A186-F419000F47B8}"/>
              </a:ext>
            </a:extLst>
          </p:cNvPr>
          <p:cNvSpPr/>
          <p:nvPr userDrawn="1"/>
        </p:nvSpPr>
        <p:spPr bwMode="auto">
          <a:xfrm>
            <a:off x="7716171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B6A7218-1F6C-014E-8B47-74E46D211E9D}"/>
              </a:ext>
            </a:extLst>
          </p:cNvPr>
          <p:cNvSpPr/>
          <p:nvPr userDrawn="1"/>
        </p:nvSpPr>
        <p:spPr bwMode="auto">
          <a:xfrm>
            <a:off x="9452372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4BD532-2B30-418B-A9FB-2E9421CBEC2E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3633029344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boarding assess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906110" y="6558207"/>
            <a:ext cx="139862" cy="135796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-16042"/>
            <a:ext cx="12227053" cy="6866022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-578" y="3274827"/>
            <a:ext cx="12224949" cy="3575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0" y="6439990"/>
            <a:ext cx="12224686" cy="42366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flat" dir="t"/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77958F-9218-4932-98EF-E48CD18FC3EB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30285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ole card with divi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-16042"/>
            <a:ext cx="12227053" cy="68660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53025" y="6555504"/>
            <a:ext cx="1885950" cy="138499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577" y="2966484"/>
            <a:ext cx="12227630" cy="3889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1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84791" y="4804031"/>
            <a:ext cx="10983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 txBox="1">
            <a:spLocks/>
          </p:cNvSpPr>
          <p:nvPr userDrawn="1"/>
        </p:nvSpPr>
        <p:spPr>
          <a:xfrm>
            <a:off x="11906110" y="6558207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0" y="6439990"/>
            <a:ext cx="12224686" cy="423669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flat" dir="t"/>
          </a:scene3d>
          <a:sp3d prstMaterial="matte"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5CC516-94A9-43F1-92B0-5B273AF091F0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1447351385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517" y="1409910"/>
            <a:ext cx="11653523" cy="1566056"/>
          </a:xfrm>
        </p:spPr>
        <p:txBody>
          <a:bodyPr>
            <a:spAutoFit/>
          </a:bodyPr>
          <a:lstStyle>
            <a:lvl1pPr>
              <a:defRPr sz="352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516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AAC16437-67F0-483D-BD8D-2681ABC68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89E0478-946C-44B3-9830-F3D377C7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61766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FE07F129-B8D3-44CF-A4DA-BC674855B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90C41F-04D1-4776-A63D-ED56FF4D4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8965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defTabSz="913573" eaLnBrk="0" hangingPunct="0"/>
            <a:r>
              <a:rPr lang="id-ID" sz="686">
                <a:solidFill>
                  <a:schemeClr val="tx1"/>
                </a:solidFill>
              </a:rPr>
              <a:t>© 2018 Microsoft Corporation. Hak cipta dilindungi undang-undang.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5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00551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095EC74-3FDB-4038-A156-7669DFD96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 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6470CB3-0D64-4E54-95DC-61343F358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54477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1" r="365" b="9747"/>
          <a:stretch/>
        </p:blipFill>
        <p:spPr>
          <a:xfrm flipH="1">
            <a:off x="0" y="68"/>
            <a:ext cx="12192000" cy="686409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0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id-ID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Microsoft Services</a:t>
            </a:r>
            <a:endParaRPr kumimoji="0" lang="id-ID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8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79C718DC-118E-49F4-941D-0D22949DF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83" t="13354" b="25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24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id-ID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Microsoft Services</a:t>
            </a:r>
            <a:endParaRPr kumimoji="0" lang="id-ID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6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7C2D0D-5861-4B5B-AE4E-FA818EECF8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828190-20ED-4722-9755-8C27898E0F5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8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448276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id-ID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Microsoft Services</a:t>
            </a:r>
            <a:endParaRPr kumimoji="0" lang="id-ID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4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612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66" y="2148277"/>
            <a:ext cx="5429582" cy="1434116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-10634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55927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539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647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300390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4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668305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6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792667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464956A9-8B79-4BCC-8DC8-5AAA70CCB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 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96ABA1B-B4FF-4F89-BAAD-377605A9A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100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644712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1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8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© 2017 Microsoft Corporation. Hak cipta dilindungi undang-undang.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29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596681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8AF46-C4BF-4328-B1B5-0BB48DEDA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Freeform 9"/>
          <p:cNvSpPr>
            <a:spLocks/>
          </p:cNvSpPr>
          <p:nvPr userDrawn="1"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3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3" name="Group 72"/>
          <p:cNvGrpSpPr/>
          <p:nvPr userDrawn="1"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6" name="Straight Connector 75"/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8" name="Rectangle 77"/>
          <p:cNvSpPr/>
          <p:nvPr userDrawn="1"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chemeClr val="tx2">
                  <a:alpha val="0"/>
                </a:schemeClr>
              </a:gs>
              <a:gs pos="14000">
                <a:schemeClr val="tx2"/>
              </a:gs>
            </a:gsLst>
            <a:lin ang="20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4029186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89653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449596" y="6297935"/>
            <a:ext cx="2511132" cy="173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448213" y="463464"/>
            <a:ext cx="3359016" cy="0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 userDrawn="1"/>
        </p:nvCxnSpPr>
        <p:spPr>
          <a:xfrm>
            <a:off x="3998422" y="463464"/>
            <a:ext cx="7748479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 bwMode="auto">
          <a:xfrm>
            <a:off x="0" y="6434331"/>
            <a:ext cx="12192000" cy="423669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flat" dir="t"/>
          </a:scene3d>
          <a:sp3d prstMaterial="matte"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45966"/>
            <a:ext cx="989091" cy="211717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02560" y="6582574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31027090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84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505050">
                        <a:lumMod val="60000"/>
                        <a:lumOff val="40000"/>
                      </a:srgbClr>
                    </a:gs>
                    <a:gs pos="100000">
                      <a:srgbClr val="505050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Ikon monoline   </a:t>
            </a:r>
            <a:r>
              <a:rPr kumimoji="0" lang="id-ID" sz="784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505050">
                        <a:lumMod val="60000"/>
                        <a:lumOff val="40000"/>
                      </a:srgbClr>
                    </a:gs>
                    <a:gs pos="100000">
                      <a:srgbClr val="505050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/   PowerPoint</a:t>
            </a: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7019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84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505050">
                        <a:lumMod val="60000"/>
                        <a:lumOff val="40000"/>
                      </a:srgbClr>
                    </a:gs>
                    <a:gs pos="100000">
                      <a:srgbClr val="505050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© Hak Cipta Microsoft Corporation. Hak cipta dilindungi undang-undang. </a:t>
            </a:r>
          </a:p>
        </p:txBody>
      </p:sp>
    </p:spTree>
    <p:extLst>
      <p:ext uri="{BB962C8B-B14F-4D97-AF65-F5344CB8AC3E}">
        <p14:creationId xmlns:p14="http://schemas.microsoft.com/office/powerpoint/2010/main" val="1878529575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5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11" name="Picture 210">
            <a:extLst>
              <a:ext uri="{FF2B5EF4-FFF2-40B4-BE49-F238E27FC236}">
                <a16:creationId xmlns:a16="http://schemas.microsoft.com/office/drawing/2014/main" id="{8CDE9B8E-C211-4D33-88E2-4BFA1531D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A542D9B-65FE-4D7B-8D6E-CCD0B33EBCF3}"/>
              </a:ext>
            </a:extLst>
          </p:cNvPr>
          <p:cNvGrpSpPr/>
          <p:nvPr userDrawn="1"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2D5821E-DF6E-44C7-A5BB-2A9663C9298B}"/>
                </a:ext>
              </a:extLst>
            </p:cNvPr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A8E7BB-61A3-4E71-AF6D-57755298D8CB}"/>
                </a:ext>
              </a:extLst>
            </p:cNvPr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F8DA0E9-554A-40A7-83E5-4FA47833B24F}"/>
                </a:ext>
              </a:extLst>
            </p:cNvPr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52D298D-9F66-4CD4-9DED-FD04AE99129A}"/>
                </a:ext>
              </a:extLst>
            </p:cNvPr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CC4BB02-3024-4078-AFD1-4F8FF4328CBC}"/>
                </a:ext>
              </a:extLst>
            </p:cNvPr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86C3638-1C51-4839-859E-8DFC48DF0B92}"/>
                </a:ext>
              </a:extLst>
            </p:cNvPr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4844DAD-F16C-4EFF-90A2-4801E112B12B}"/>
                </a:ext>
              </a:extLst>
            </p:cNvPr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E4D35B-14CC-471D-91BA-0F8016597D44}"/>
                </a:ext>
              </a:extLst>
            </p:cNvPr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E510C11-9D19-401A-A9C6-1B1A3F4E85D2}"/>
                </a:ext>
              </a:extLst>
            </p:cNvPr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000224A-2ED6-4912-BFB4-2255BAE44EF7}"/>
                </a:ext>
              </a:extLst>
            </p:cNvPr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0025775-A48F-422F-9790-A805ACA4368F}"/>
                </a:ext>
              </a:extLst>
            </p:cNvPr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75570C4-46A5-4CEB-90C3-D13A93C51D0A}"/>
                </a:ext>
              </a:extLst>
            </p:cNvPr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16CE761-0AFB-48AF-955D-B3C2577D768B}"/>
                </a:ext>
              </a:extLst>
            </p:cNvPr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BC3717E-4C10-42E9-9FB4-3BFA0DBB54F6}"/>
                </a:ext>
              </a:extLst>
            </p:cNvPr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DA5B8F6-31A7-429F-A8E5-CA919E7B7F62}"/>
                </a:ext>
              </a:extLst>
            </p:cNvPr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65621E2-8AE4-4CA0-AA5C-C585E580AB86}"/>
                </a:ext>
              </a:extLst>
            </p:cNvPr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6512727-8E05-413A-981A-932DD5CBF829}"/>
                </a:ext>
              </a:extLst>
            </p:cNvPr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61FC09FE-4DFC-4861-B567-ED7EE533130B}"/>
                </a:ext>
              </a:extLst>
            </p:cNvPr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B0E63E-82C7-482D-9392-F9EA11B00459}"/>
                </a:ext>
              </a:extLst>
            </p:cNvPr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0C96966-B793-484F-94FA-16CE8EA04245}"/>
                </a:ext>
              </a:extLst>
            </p:cNvPr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69CC312-B0F1-4A58-A727-1A261FC787F6}"/>
                </a:ext>
              </a:extLst>
            </p:cNvPr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49B11FE-B21A-48C9-8B58-9FE8929653FF}"/>
                </a:ext>
              </a:extLst>
            </p:cNvPr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5387198-76F6-42A2-8A44-15ADD35591A8}"/>
                </a:ext>
              </a:extLst>
            </p:cNvPr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CE1F685-D6DC-4245-981F-76C7C4135596}"/>
                </a:ext>
              </a:extLst>
            </p:cNvPr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1CC4520-9B65-4D2C-823D-5651BE82B52D}"/>
                </a:ext>
              </a:extLst>
            </p:cNvPr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31859-C979-4573-9E51-3E39F76CB905}"/>
                </a:ext>
              </a:extLst>
            </p:cNvPr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0426A5B-691F-4D84-ADD1-D07DCBF00FDA}"/>
                </a:ext>
              </a:extLst>
            </p:cNvPr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C81B6B6-7E3C-49DB-B1E2-581EA7D37D23}"/>
                </a:ext>
              </a:extLst>
            </p:cNvPr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71112FF-9F6E-4A98-B196-E802CB9F0F06}"/>
                </a:ext>
              </a:extLst>
            </p:cNvPr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C79CF7F-7B43-45C9-AFEC-9236E4C8B3F2}"/>
                </a:ext>
              </a:extLst>
            </p:cNvPr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EFDD273-3401-4E3D-9E2E-178839ECFA7D}"/>
                </a:ext>
              </a:extLst>
            </p:cNvPr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52DB73A-8689-4C09-8EC7-65D6D5E4704F}"/>
                </a:ext>
              </a:extLst>
            </p:cNvPr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5E8082-82D7-49C9-AEE5-C1DE6BAE3AE6}"/>
                </a:ext>
              </a:extLst>
            </p:cNvPr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19F6C3DB-0A62-4BB5-9367-7888C4E19028}"/>
                </a:ext>
              </a:extLst>
            </p:cNvPr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9E5666E-FB63-43ED-A54B-FD7FD8A72E2D}"/>
                </a:ext>
              </a:extLst>
            </p:cNvPr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EB4DA7B9-DBBD-4330-8AAD-181D2CAF2671}"/>
                </a:ext>
              </a:extLst>
            </p:cNvPr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DBF8370-4C6A-4BBF-9275-59A62FB5FA9E}"/>
                </a:ext>
              </a:extLst>
            </p:cNvPr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D973304-473F-4A64-9BD8-AF14E628AF19}"/>
                </a:ext>
              </a:extLst>
            </p:cNvPr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5F4FDEB-CB37-4D18-BC6C-16913113BB0E}"/>
                </a:ext>
              </a:extLst>
            </p:cNvPr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24CDBFD-F9FA-46D7-9112-78B51FC93079}"/>
                </a:ext>
              </a:extLst>
            </p:cNvPr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94BED2D-2541-4EE8-A435-7C692E7AEFEC}"/>
                </a:ext>
              </a:extLst>
            </p:cNvPr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C7369-88F8-4090-B81E-AD50438EBB30}"/>
                </a:ext>
              </a:extLst>
            </p:cNvPr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7A9F3A-5421-477B-8D9B-6D476150B5DD}"/>
                </a:ext>
              </a:extLst>
            </p:cNvPr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9FEDD5-81C7-4B9C-9CC4-3123C88E825D}"/>
                </a:ext>
              </a:extLst>
            </p:cNvPr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6AB6F54-82E4-4ED2-BC89-6EDBEE1C6F9C}"/>
                </a:ext>
              </a:extLst>
            </p:cNvPr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F3868FE-953A-460B-86D3-FB776C7928FA}"/>
                </a:ext>
              </a:extLst>
            </p:cNvPr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485E06A-327A-46CC-BBF1-DB69A91A4B62}"/>
                </a:ext>
              </a:extLst>
            </p:cNvPr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228D61A-BABD-4072-9D37-78263F26A131}"/>
                </a:ext>
              </a:extLst>
            </p:cNvPr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E8C32E8B-5AAC-450F-B839-5EDC7BE63D6B}"/>
                </a:ext>
              </a:extLst>
            </p:cNvPr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3C243ADD-C849-441B-AFCA-5AF06EDAE93C}"/>
                </a:ext>
              </a:extLst>
            </p:cNvPr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2483CF1-0CD6-4D9D-AEFE-16F3675D4D4D}"/>
                </a:ext>
              </a:extLst>
            </p:cNvPr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6B05B28-E1C7-4C69-9380-A77788D9250C}"/>
                </a:ext>
              </a:extLst>
            </p:cNvPr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115F1FF-6478-4B54-AED8-CF9CAC5F2121}"/>
                </a:ext>
              </a:extLst>
            </p:cNvPr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D556F888-378B-474C-A6E4-248CF90EB59A}"/>
                </a:ext>
              </a:extLst>
            </p:cNvPr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7AD5C66-904C-49E9-A5BE-10AA37FFB35D}"/>
                </a:ext>
              </a:extLst>
            </p:cNvPr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8F6F0BE-16AA-460A-8074-08A3510E0572}"/>
                </a:ext>
              </a:extLst>
            </p:cNvPr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486865A9-A359-426E-81EC-CAD4753B7E88}"/>
                </a:ext>
              </a:extLst>
            </p:cNvPr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</p:grpSp>
      <p:sp>
        <p:nvSpPr>
          <p:cNvPr id="270" name="Freeform 9">
            <a:extLst>
              <a:ext uri="{FF2B5EF4-FFF2-40B4-BE49-F238E27FC236}">
                <a16:creationId xmlns:a16="http://schemas.microsoft.com/office/drawing/2014/main" id="{F20E908C-A7C8-46B1-BCFA-7DFD2584C236}"/>
              </a:ext>
            </a:extLst>
          </p:cNvPr>
          <p:cNvSpPr>
            <a:spLocks/>
          </p:cNvSpPr>
          <p:nvPr userDrawn="1"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8ECB051-C16B-41AE-98F0-6945CC7F47CE}"/>
              </a:ext>
            </a:extLst>
          </p:cNvPr>
          <p:cNvGrpSpPr/>
          <p:nvPr userDrawn="1"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E1AEC17-D02A-43BC-BDE4-A4F7A5115CCF}"/>
                </a:ext>
              </a:extLst>
            </p:cNvPr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3D3FFFA-1901-4501-8313-78FFEEAD130B}"/>
                </a:ext>
              </a:extLst>
            </p:cNvPr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207B9835-428B-4D63-B944-240145AF482A}"/>
                </a:ext>
              </a:extLst>
            </p:cNvPr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FDFBF7C-79FA-4244-A74E-66B0CB4D3478}"/>
              </a:ext>
            </a:extLst>
          </p:cNvPr>
          <p:cNvSpPr/>
          <p:nvPr userDrawn="1"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rgbClr val="0078D7">
                  <a:alpha val="0"/>
                </a:srgbClr>
              </a:gs>
              <a:gs pos="14000">
                <a:srgbClr val="0078D7"/>
              </a:gs>
            </a:gsLst>
            <a:lin ang="204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095EC74-3FDB-4038-A156-7669DFD96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IN"/>
              <a:t>Microsoft Confidential – Internal Only </a:t>
            </a:r>
          </a:p>
        </p:txBody>
      </p:sp>
    </p:spTree>
    <p:extLst>
      <p:ext uri="{BB962C8B-B14F-4D97-AF65-F5344CB8AC3E}">
        <p14:creationId xmlns:p14="http://schemas.microsoft.com/office/powerpoint/2010/main" val="13175183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r="-4" b="14835"/>
          <a:stretch/>
        </p:blipFill>
        <p:spPr>
          <a:xfrm>
            <a:off x="-2683" y="-4"/>
            <a:ext cx="12181983" cy="687070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683" y="3302000"/>
            <a:ext cx="12194683" cy="358140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71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Informasi Rahasia Microsoft – Khusus Internal </a:t>
            </a:r>
          </a:p>
        </p:txBody>
      </p:sp>
      <p:sp>
        <p:nvSpPr>
          <p:cNvPr id="18" name="Slide Number Placeholder 4"/>
          <p:cNvSpPr txBox="1">
            <a:spLocks/>
          </p:cNvSpPr>
          <p:nvPr userDrawn="1"/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-22436" y="6422306"/>
            <a:ext cx="12256168" cy="46990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38" y="6530132"/>
            <a:ext cx="989091" cy="211717"/>
          </a:xfrm>
          <a:prstGeom prst="rect">
            <a:avLst/>
          </a:prstGeom>
        </p:spPr>
      </p:pic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464956A9-8B79-4BCC-8DC8-5AAA70CCBDB3}"/>
              </a:ext>
            </a:extLst>
          </p:cNvPr>
          <p:cNvSpPr txBox="1">
            <a:spLocks/>
          </p:cNvSpPr>
          <p:nvPr userDrawn="1"/>
        </p:nvSpPr>
        <p:spPr>
          <a:xfrm>
            <a:off x="5307360" y="6604552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Informasi Rahasia Microsoft – Khusus Internal </a:t>
            </a:r>
          </a:p>
        </p:txBody>
      </p:sp>
    </p:spTree>
    <p:extLst>
      <p:ext uri="{BB962C8B-B14F-4D97-AF65-F5344CB8AC3E}">
        <p14:creationId xmlns:p14="http://schemas.microsoft.com/office/powerpoint/2010/main" val="1743848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0"/>
            <a:ext cx="12227053" cy="686602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578" y="2991294"/>
            <a:ext cx="12224949" cy="38747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429357"/>
            <a:ext cx="12224686" cy="4366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5002560" y="6579748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/>
              <a:t>Informasi Rahasia Microsoft – Khusus Internal </a:t>
            </a:r>
          </a:p>
        </p:txBody>
      </p:sp>
    </p:spTree>
    <p:extLst>
      <p:ext uri="{BB962C8B-B14F-4D97-AF65-F5344CB8AC3E}">
        <p14:creationId xmlns:p14="http://schemas.microsoft.com/office/powerpoint/2010/main" val="30131523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e card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-578" y="2991295"/>
            <a:ext cx="12224949" cy="386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429357"/>
            <a:ext cx="12224686" cy="42366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5002560" y="6579748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/>
              <a:t>Informasi Rahasia Microsoft – Khusus Internal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63" y="3001306"/>
            <a:ext cx="12224949" cy="386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/>
          </a:p>
        </p:txBody>
      </p:sp>
    </p:spTree>
    <p:extLst>
      <p:ext uri="{BB962C8B-B14F-4D97-AF65-F5344CB8AC3E}">
        <p14:creationId xmlns:p14="http://schemas.microsoft.com/office/powerpoint/2010/main" val="10459389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boarding assessm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906110" y="6558207"/>
            <a:ext cx="139862" cy="135796"/>
          </a:xfrm>
        </p:spPr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-16042"/>
            <a:ext cx="12227053" cy="6866022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-578" y="2530549"/>
            <a:ext cx="12224949" cy="431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0" y="6439990"/>
            <a:ext cx="12224686" cy="42366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flat" dir="t"/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517" y="1409910"/>
            <a:ext cx="11653523" cy="1566056"/>
          </a:xfrm>
        </p:spPr>
        <p:txBody>
          <a:bodyPr>
            <a:spAutoFit/>
          </a:bodyPr>
          <a:lstStyle>
            <a:lvl1pPr>
              <a:defRPr sz="352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516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89E0478-946C-44B3-9830-F3D377C7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5595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90C41F-04D1-4776-A63D-ED56FF4D4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7431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8696" y="249035"/>
            <a:ext cx="11655840" cy="7997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ACDEEA8-46E1-435B-9651-C1568044A4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kern="0"/>
              <a:t>Microsoft Confidential - Internal Only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C843D9-A202-4C97-B5D0-0FD15F943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0010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6470CB3-0D64-4E54-95DC-61343F358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64723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68"/>
            <a:ext cx="12192000" cy="686409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4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5369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79C718DC-118E-49F4-941D-0D22949DF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8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7583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7C2D0D-5861-4B5B-AE4E-FA818EECF8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828190-20ED-4722-9755-8C27898E0F5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2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2" y="448276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0401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517" y="1409910"/>
            <a:ext cx="11653523" cy="1566056"/>
          </a:xfrm>
        </p:spPr>
        <p:txBody>
          <a:bodyPr>
            <a:spAutoFit/>
          </a:bodyPr>
          <a:lstStyle>
            <a:lvl1pPr>
              <a:defRPr sz="352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516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89E0478-946C-44B3-9830-F3D377C7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89819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90C41F-04D1-4776-A63D-ED56FF4D4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72752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68"/>
            <a:ext cx="12192000" cy="686409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540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79C718DC-118E-49F4-941D-0D22949DF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2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6782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7C2D0D-5861-4B5B-AE4E-FA818EECF8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828190-20ED-4722-9755-8C27898E0F5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6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2" y="448276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0651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612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66" y="2148277"/>
            <a:ext cx="5429582" cy="1434116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34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282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7ED6B24-6398-4E27-8528-CB4396A3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5060" y="-76200"/>
            <a:ext cx="12346512" cy="6934200"/>
          </a:xfrm>
          <a:prstGeom prst="rect">
            <a:avLst/>
          </a:prstGeom>
        </p:spPr>
      </p:pic>
      <p:sp>
        <p:nvSpPr>
          <p:cNvPr id="19" name="Text Placeholder 2"/>
          <p:cNvSpPr txBox="1">
            <a:spLocks/>
          </p:cNvSpPr>
          <p:nvPr userDrawn="1"/>
        </p:nvSpPr>
        <p:spPr bwMode="auto">
          <a:xfrm flipH="1">
            <a:off x="287232" y="6015724"/>
            <a:ext cx="2958170" cy="537925"/>
          </a:xfrm>
          <a:prstGeom prst="rect">
            <a:avLst/>
          </a:prstGeom>
        </p:spPr>
        <p:txBody>
          <a:bodyPr vert="horz" wrap="square" lIns="143387" tIns="107540" rIns="143387" bIns="1075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 flipH="1">
            <a:off x="3245397" y="-76200"/>
            <a:ext cx="9016054" cy="6921504"/>
          </a:xfrm>
          <a:prstGeom prst="rect">
            <a:avLst/>
          </a:prstGeom>
          <a:gradFill flip="none" rotWithShape="1">
            <a:gsLst>
              <a:gs pos="6000">
                <a:srgbClr val="86A5B0">
                  <a:alpha val="57000"/>
                </a:srgbClr>
              </a:gs>
              <a:gs pos="77000">
                <a:srgbClr val="C1D1D6">
                  <a:alpha val="0"/>
                </a:srgb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 bwMode="auto">
          <a:xfrm flipH="1">
            <a:off x="5918199" y="-76200"/>
            <a:ext cx="6343251" cy="6953251"/>
          </a:xfrm>
          <a:prstGeom prst="rect">
            <a:avLst/>
          </a:prstGeom>
          <a:gradFill flip="none" rotWithShape="1">
            <a:gsLst>
              <a:gs pos="75000">
                <a:srgbClr val="F2F2F2">
                  <a:alpha val="92549"/>
                </a:srgbClr>
              </a:gs>
              <a:gs pos="32000">
                <a:srgbClr val="86A5B0">
                  <a:alpha val="97000"/>
                </a:srgbClr>
              </a:gs>
              <a:gs pos="100000">
                <a:srgbClr val="C1D1D6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7664643" y="1535750"/>
            <a:ext cx="407015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The content can go here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 flipH="1">
            <a:off x="7664645" y="258763"/>
            <a:ext cx="4070154" cy="1528400"/>
          </a:xfrm>
          <a:noFill/>
        </p:spPr>
        <p:txBody>
          <a:bodyPr lIns="146304" tIns="91440" rIns="146304" bIns="91440" anchor="b" anchorCtr="0"/>
          <a:lstStyle>
            <a:lvl1pPr>
              <a:defRPr sz="500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This can be the 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553035" y="6427013"/>
            <a:ext cx="1181765" cy="2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060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255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647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3102627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5260194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095992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96ABA1B-B4FF-4F89-BAAD-377605A9A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717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id-ID" sz="686">
                <a:solidFill>
                  <a:schemeClr val="bg1"/>
                </a:solidFill>
              </a:rPr>
              <a:t>© 2017 Microsoft Corporation. Hak cipta dilindungi undang-undang.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71043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09910"/>
            <a:ext cx="11653523" cy="1569084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B242799-32C3-4365-92D2-11F1DF435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62295" y="6572095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82455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BD7770E-5FE6-4D82-8E3E-2AABC33BC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62295" y="6572095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40232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53713"/>
            <a:ext cx="11427460" cy="935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92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B0A113B-1187-4488-AF85-48CF1FF55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62295" y="6572095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21534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 prop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6470CB3-0D64-4E54-95DC-61343F358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455ED6-DD64-41C1-8FEE-3B040CC04A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9"/>
          <a:stretch/>
        </p:blipFill>
        <p:spPr>
          <a:xfrm flipH="1">
            <a:off x="-1091" y="-185"/>
            <a:ext cx="12256170" cy="6895493"/>
          </a:xfrm>
          <a:prstGeom prst="rect">
            <a:avLst/>
          </a:prstGeom>
        </p:spPr>
      </p:pic>
      <p:sp>
        <p:nvSpPr>
          <p:cNvPr id="30" name="Text Placeholder 2"/>
          <p:cNvSpPr txBox="1">
            <a:spLocks/>
          </p:cNvSpPr>
          <p:nvPr userDrawn="1"/>
        </p:nvSpPr>
        <p:spPr bwMode="auto">
          <a:xfrm>
            <a:off x="8387420" y="5986755"/>
            <a:ext cx="2958170" cy="537925"/>
          </a:xfrm>
          <a:prstGeom prst="rect">
            <a:avLst/>
          </a:prstGeom>
        </p:spPr>
        <p:txBody>
          <a:bodyPr vert="horz" wrap="square" lIns="143387" tIns="107540" rIns="143387" bIns="1075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 flipH="1">
            <a:off x="5003799" y="-32084"/>
            <a:ext cx="7283179" cy="6906126"/>
          </a:xfrm>
          <a:prstGeom prst="rect">
            <a:avLst/>
          </a:prstGeom>
          <a:gradFill flip="none" rotWithShape="1">
            <a:gsLst>
              <a:gs pos="100000">
                <a:srgbClr val="ABC0C8">
                  <a:alpha val="0"/>
                </a:srgbClr>
              </a:gs>
              <a:gs pos="82000">
                <a:srgbClr val="D3DEE2">
                  <a:alpha val="92000"/>
                </a:srgbClr>
              </a:gs>
              <a:gs pos="67000">
                <a:srgbClr val="FBFCFC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 userDrawn="1"/>
        </p:nvSpPr>
        <p:spPr bwMode="auto">
          <a:xfrm>
            <a:off x="-22436" y="6434331"/>
            <a:ext cx="12309414" cy="46658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066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68"/>
            <a:ext cx="12192000" cy="686409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8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480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b="0">
                <a:solidFill>
                  <a:schemeClr val="tx1"/>
                </a:solidFill>
              </a:rPr>
              <a:t>Microsoft Services</a:t>
            </a:r>
            <a:endParaRPr lang="id-ID" sz="2000" b="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21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F59C15-3642-40AF-9883-E87F15DD70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06A6CA-2D94-4E8B-96B6-51DFA66D121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2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480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b="0">
                <a:solidFill>
                  <a:schemeClr val="tx1"/>
                </a:solidFill>
              </a:rPr>
              <a:t>Microsoft Services</a:t>
            </a:r>
            <a:endParaRPr lang="id-ID" sz="2000" b="0">
              <a:solidFill>
                <a:schemeClr val="tx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9383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66" y="2148277"/>
            <a:ext cx="5429582" cy="1434116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4705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832973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81D9309-219E-4FE2-94AD-FA6FCEBD0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62295" y="6572095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2123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38591" cy="685800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2783" y="253713"/>
            <a:ext cx="5723917" cy="935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72783" y="1704017"/>
            <a:ext cx="5723917" cy="49244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41867CB-84A8-4265-A5F6-534E290BA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62295" y="6572095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62204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id-ID" sz="686">
                <a:solidFill>
                  <a:schemeClr val="tx1"/>
                </a:solidFill>
              </a:rPr>
              <a:t>© 2018 Microsoft Corporation. Hak cipta dilindungi undang-undang.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4928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39362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66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65694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517" y="1409910"/>
            <a:ext cx="11653523" cy="1566056"/>
          </a:xfrm>
        </p:spPr>
        <p:txBody>
          <a:bodyPr>
            <a:spAutoFit/>
          </a:bodyPr>
          <a:lstStyle>
            <a:lvl1pPr>
              <a:defRPr sz="352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516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89E0478-946C-44B3-9830-F3D377C7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17758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90C41F-04D1-4776-A63D-ED56FF4D4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6272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</p:spPr>
        <p:txBody>
          <a:bodyPr/>
          <a:lstStyle/>
          <a:p>
            <a:r>
              <a:rPr lang="en-US"/>
              <a:t>    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8283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</p:spPr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43" y="-16042"/>
            <a:ext cx="12211587" cy="687404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6427859" y="-37306"/>
            <a:ext cx="5780181" cy="68961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-22436" y="6434332"/>
            <a:ext cx="12230478" cy="42366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099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6470CB3-0D64-4E54-95DC-61343F358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23884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1" r="365" b="9747"/>
          <a:stretch/>
        </p:blipFill>
        <p:spPr>
          <a:xfrm flipH="1">
            <a:off x="0" y="68"/>
            <a:ext cx="12192000" cy="686409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6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id-ID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Microsoft Services</a:t>
            </a:r>
            <a:endParaRPr kumimoji="0" lang="id-ID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1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79C718DC-118E-49F4-941D-0D22949DF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83" t="13354" b="25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id-ID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Microsoft Services</a:t>
            </a:r>
            <a:endParaRPr kumimoji="0" lang="id-ID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2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7C2D0D-5861-4B5B-AE4E-FA818EECF8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828190-20ED-4722-9755-8C27898E0F5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4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448276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id-ID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Microsoft Services</a:t>
            </a:r>
            <a:endParaRPr kumimoji="0" lang="id-ID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08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612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66" y="2148277"/>
            <a:ext cx="5429582" cy="1434116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-10634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2995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3969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647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3905750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434980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82" y="2624915"/>
            <a:ext cx="8949308" cy="1608170"/>
          </a:xfrm>
          <a:noFill/>
        </p:spPr>
        <p:txBody>
          <a:bodyPr wrap="square" lIns="0" tIns="91440" bIns="91440" anchor="ctr" anchorCtr="0">
            <a:noAutofit/>
          </a:bodyPr>
          <a:lstStyle>
            <a:lvl1pPr>
              <a:defRPr sz="7056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074904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96ABA1B-B4FF-4F89-BAAD-377605A9A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55233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18DC-118E-49F4-941D-0D22949DF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77665"/>
            <a:ext cx="12209929" cy="74356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-577666"/>
            <a:ext cx="6128084" cy="7435665"/>
          </a:xfrm>
          <a:prstGeom prst="rect">
            <a:avLst/>
          </a:prstGeom>
          <a:gradFill flip="none" rotWithShape="1">
            <a:gsLst>
              <a:gs pos="100000">
                <a:srgbClr val="12100E">
                  <a:alpha val="82000"/>
                </a:srgbClr>
              </a:gs>
              <a:gs pos="4000">
                <a:srgbClr val="000000">
                  <a:alpha val="0"/>
                </a:srgbClr>
              </a:gs>
              <a:gs pos="46000">
                <a:srgbClr val="000000">
                  <a:alpha val="5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852669"/>
            <a:ext cx="3965814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The title can go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64705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This is the body content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200" y="6042263"/>
            <a:ext cx="1613565" cy="3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8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© 2018 Microsoft Corporation. Hak cipta dilindungi undang-undang.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66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42307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517" y="1409910"/>
            <a:ext cx="11653523" cy="1566056"/>
          </a:xfrm>
        </p:spPr>
        <p:txBody>
          <a:bodyPr>
            <a:spAutoFit/>
          </a:bodyPr>
          <a:lstStyle>
            <a:lvl1pPr>
              <a:defRPr sz="352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516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89E0478-946C-44B3-9830-F3D377C7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55389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F317D82D-BF89-4B40-8672-3E2503524BB0}"/>
              </a:ext>
            </a:extLst>
          </p:cNvPr>
          <p:cNvSpPr txBox="1">
            <a:spLocks/>
          </p:cNvSpPr>
          <p:nvPr userDrawn="1"/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Informasi Rahasia Microsoft – Khusus Internal 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4B2793F-5B59-9B46-AA53-01F9B8E1E48D}"/>
              </a:ext>
            </a:extLst>
          </p:cNvPr>
          <p:cNvSpPr txBox="1">
            <a:spLocks/>
          </p:cNvSpPr>
          <p:nvPr userDrawn="1"/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979C03-8E88-E747-9F3E-BC1E9F16766D}"/>
              </a:ext>
            </a:extLst>
          </p:cNvPr>
          <p:cNvSpPr/>
          <p:nvPr userDrawn="1"/>
        </p:nvSpPr>
        <p:spPr bwMode="auto">
          <a:xfrm>
            <a:off x="0" y="6422306"/>
            <a:ext cx="12192000" cy="43569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BE7851-3865-B041-B420-628B1962D5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38" y="6530132"/>
            <a:ext cx="989091" cy="211717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2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517" y="3792625"/>
            <a:ext cx="5892475" cy="2057679"/>
          </a:xfrm>
        </p:spPr>
        <p:txBody>
          <a:bodyPr wrap="square">
            <a:spAutoFit/>
          </a:bodyPr>
          <a:lstStyle>
            <a:lvl1pPr>
              <a:defRPr sz="352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518" y="2636428"/>
            <a:ext cx="5893647" cy="93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516" y="3339972"/>
            <a:ext cx="5892475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89E0478-946C-44B3-9830-F3D377C7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65819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A85D5-861A-F246-86D1-862EF8912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" t="322" r="800" b="86487"/>
          <a:stretch/>
        </p:blipFill>
        <p:spPr>
          <a:xfrm>
            <a:off x="0" y="1"/>
            <a:ext cx="12192000" cy="10902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595FB2-82AD-7C4D-8190-F72FB93AF5FC}"/>
              </a:ext>
            </a:extLst>
          </p:cNvPr>
          <p:cNvCxnSpPr>
            <a:cxnSpLocks/>
          </p:cNvCxnSpPr>
          <p:nvPr userDrawn="1"/>
        </p:nvCxnSpPr>
        <p:spPr>
          <a:xfrm>
            <a:off x="838475" y="435526"/>
            <a:ext cx="10428066" cy="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E6FD1AB-036F-314F-A9D6-F58FD3879965}"/>
              </a:ext>
            </a:extLst>
          </p:cNvPr>
          <p:cNvSpPr/>
          <p:nvPr userDrawn="1"/>
        </p:nvSpPr>
        <p:spPr bwMode="auto">
          <a:xfrm>
            <a:off x="760507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AA3618-1331-B549-8343-BAE0B4548377}"/>
              </a:ext>
            </a:extLst>
          </p:cNvPr>
          <p:cNvSpPr/>
          <p:nvPr userDrawn="1"/>
        </p:nvSpPr>
        <p:spPr bwMode="auto">
          <a:xfrm>
            <a:off x="5971530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FFE2C1-B01F-7345-9200-C7EEBC19EDF3}"/>
              </a:ext>
            </a:extLst>
          </p:cNvPr>
          <p:cNvSpPr/>
          <p:nvPr userDrawn="1"/>
        </p:nvSpPr>
        <p:spPr bwMode="auto">
          <a:xfrm>
            <a:off x="2499128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FBA5A0-7B1C-554C-9E8F-5B5B04053198}"/>
              </a:ext>
            </a:extLst>
          </p:cNvPr>
          <p:cNvSpPr/>
          <p:nvPr userDrawn="1"/>
        </p:nvSpPr>
        <p:spPr bwMode="auto">
          <a:xfrm>
            <a:off x="4235329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81A6-FB18-3F45-9DB6-A99DB895306A}"/>
              </a:ext>
            </a:extLst>
          </p:cNvPr>
          <p:cNvSpPr/>
          <p:nvPr userDrawn="1"/>
        </p:nvSpPr>
        <p:spPr bwMode="auto">
          <a:xfrm>
            <a:off x="11188573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EF55A9-2FC3-EA49-A186-F419000F47B8}"/>
              </a:ext>
            </a:extLst>
          </p:cNvPr>
          <p:cNvSpPr/>
          <p:nvPr userDrawn="1"/>
        </p:nvSpPr>
        <p:spPr bwMode="auto">
          <a:xfrm>
            <a:off x="7716171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B6A7218-1F6C-014E-8B47-74E46D211E9D}"/>
              </a:ext>
            </a:extLst>
          </p:cNvPr>
          <p:cNvSpPr/>
          <p:nvPr userDrawn="1"/>
        </p:nvSpPr>
        <p:spPr bwMode="auto">
          <a:xfrm>
            <a:off x="9452372" y="357458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0171-D48B-46AE-88DA-D481CFC01648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288472107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90C41F-04D1-4776-A63D-ED56FF4D4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59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6470CB3-0D64-4E54-95DC-61343F358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59734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1" r="365" b="9747"/>
          <a:stretch/>
        </p:blipFill>
        <p:spPr>
          <a:xfrm flipH="1">
            <a:off x="0" y="68"/>
            <a:ext cx="12192000" cy="686409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4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id-ID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Microsoft Services</a:t>
            </a:r>
            <a:endParaRPr kumimoji="0" lang="id-ID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75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79C718DC-118E-49F4-941D-0D22949DF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83" t="13354" b="25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9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8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297562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id-ID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Microsoft Services</a:t>
            </a:r>
            <a:endParaRPr kumimoji="0" lang="id-ID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92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7C2D0D-5861-4B5B-AE4E-FA818EECF8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828190-20ED-4722-9755-8C27898E0F5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2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505004"/>
            <a:ext cx="8964185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299392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448276"/>
            <a:ext cx="1613565" cy="34569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87231" y="6015723"/>
            <a:ext cx="2958170" cy="537925"/>
          </a:xfrm>
          <a:prstGeom prst="rect">
            <a:avLst/>
          </a:prstGeom>
        </p:spPr>
        <p:txBody>
          <a:bodyPr vert="horz" wrap="square" lIns="143407" tIns="107555" rIns="143407" bIns="107555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id-ID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Microsoft Services</a:t>
            </a:r>
            <a:endParaRPr kumimoji="0" lang="id-ID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37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0"/>
            <a:ext cx="12227053" cy="686602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6429357"/>
            <a:ext cx="12224686" cy="4366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7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18DC-118E-49F4-941D-0D22949DF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457" y="0"/>
            <a:ext cx="11313400" cy="68727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0"/>
            <a:ext cx="8633636" cy="6872767"/>
          </a:xfrm>
          <a:prstGeom prst="rect">
            <a:avLst/>
          </a:prstGeom>
          <a:gradFill flip="none" rotWithShape="1">
            <a:gsLst>
              <a:gs pos="85000">
                <a:srgbClr val="12100E"/>
              </a:gs>
              <a:gs pos="18000">
                <a:srgbClr val="000000">
                  <a:alpha val="0"/>
                </a:srgbClr>
              </a:gs>
              <a:gs pos="40000">
                <a:srgbClr val="000000">
                  <a:alpha val="22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200" y="6177069"/>
            <a:ext cx="1518501" cy="32533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1679945"/>
            <a:ext cx="5847906" cy="4146698"/>
          </a:xfrm>
          <a:prstGeom prst="rect">
            <a:avLst/>
          </a:prstGeom>
          <a:solidFill>
            <a:srgbClr val="12100E">
              <a:alpha val="7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873392"/>
            <a:ext cx="4281432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The title can go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67780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This is the body content</a:t>
            </a:r>
          </a:p>
        </p:txBody>
      </p:sp>
    </p:spTree>
    <p:extLst>
      <p:ext uri="{BB962C8B-B14F-4D97-AF65-F5344CB8AC3E}">
        <p14:creationId xmlns:p14="http://schemas.microsoft.com/office/powerpoint/2010/main" val="36824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e card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578" y="2991295"/>
            <a:ext cx="12224949" cy="386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429357"/>
            <a:ext cx="12224686" cy="42366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5002560" y="6579748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Informasi Rahasia Microsoft – Khusus Internal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63" y="3001306"/>
            <a:ext cx="12224949" cy="3864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22923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boarding assess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906110" y="6558207"/>
            <a:ext cx="139862" cy="135796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-16042"/>
            <a:ext cx="12227053" cy="6866022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-578" y="3274827"/>
            <a:ext cx="12224949" cy="3575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0" y="6439990"/>
            <a:ext cx="12224686" cy="42366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flat" dir="t"/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517" y="1409910"/>
            <a:ext cx="11653523" cy="1566056"/>
          </a:xfrm>
        </p:spPr>
        <p:txBody>
          <a:bodyPr>
            <a:spAutoFit/>
          </a:bodyPr>
          <a:lstStyle>
            <a:lvl1pPr>
              <a:defRPr sz="352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516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89E0478-946C-44B3-9830-F3D377C7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67353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90C41F-04D1-4776-A63D-ED56FF4D4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87428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828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8">
                <a:latin typeface="+mn-lt"/>
              </a:defRPr>
            </a:lvl4pPr>
            <a:lvl5pPr>
              <a:defRPr sz="156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6470CB3-0D64-4E54-95DC-61343F358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39025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6460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8222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9232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6265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74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82831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54960" y="6526583"/>
            <a:ext cx="1882080" cy="138500"/>
          </a:xfrm>
        </p:spPr>
        <p:txBody>
          <a:bodyPr/>
          <a:lstStyle/>
          <a:p>
            <a:pPr algn="ctr"/>
            <a:r>
              <a:rPr lang="en-IN"/>
              <a:t>Microsoft Confidential – Internal Only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455ED6-DD64-41C1-8FEE-3B040CC04A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5263" y="0"/>
            <a:ext cx="10250905" cy="6889342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auto">
          <a:xfrm>
            <a:off x="0" y="-5595"/>
            <a:ext cx="5614737" cy="6876295"/>
          </a:xfrm>
          <a:prstGeom prst="rect">
            <a:avLst/>
          </a:prstGeom>
          <a:solidFill>
            <a:srgbClr val="12100E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 Placeholder 4"/>
          <p:cNvSpPr txBox="1">
            <a:spLocks/>
          </p:cNvSpPr>
          <p:nvPr userDrawn="1"/>
        </p:nvSpPr>
        <p:spPr>
          <a:xfrm>
            <a:off x="1544474" y="3322917"/>
            <a:ext cx="3132854" cy="1453172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285750" marR="0" indent="-28575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568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7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id-ID" sz="1600">
                <a:solidFill>
                  <a:schemeClr val="tx1"/>
                </a:solidFill>
                <a:latin typeface="Segoe UI Semibold" panose="020B0702040204020203" pitchFamily="34" charset="0"/>
              </a:rPr>
              <a:t>Menghemat Waktu</a:t>
            </a:r>
            <a:endParaRPr lang="id-ID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r>
              <a:rPr lang="id-ID" sz="1000">
                <a:solidFill>
                  <a:schemeClr val="tx1"/>
                </a:solidFill>
              </a:rPr>
              <a:t>Menggunakan panduan dan rekomendasi ahli Microsoft untuk membantu mengelola risiko 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r>
              <a:rPr lang="id-ID" sz="1000">
                <a:solidFill>
                  <a:schemeClr val="tx1"/>
                </a:solidFill>
              </a:rPr>
              <a:t>Secara proaktif mengelola kesehatan lingkungan TI Anda dengan penilaian atas permintaan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r>
              <a:rPr lang="id-ID" sz="1000">
                <a:solidFill>
                  <a:schemeClr val="tx1"/>
                </a:solidFill>
              </a:rPr>
              <a:t>Pengalaman layanan mandiri yang nyaman memungkinkan Anda mengoptimalkan cara menghabiskan waktu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26" name="Text Placeholder 4"/>
          <p:cNvSpPr txBox="1">
            <a:spLocks/>
          </p:cNvSpPr>
          <p:nvPr userDrawn="1"/>
        </p:nvSpPr>
        <p:spPr>
          <a:xfrm>
            <a:off x="1570062" y="1797623"/>
            <a:ext cx="3111237" cy="1458740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285750" marR="0" indent="-28575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568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7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id-ID" sz="1600">
                <a:solidFill>
                  <a:schemeClr val="tx1"/>
                </a:solidFill>
                <a:latin typeface="Segoe UI Semibold" panose="020B0702040204020203" pitchFamily="34" charset="0"/>
              </a:rPr>
              <a:t>Menghubungkan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r>
              <a:rPr lang="id-ID" sz="1000">
                <a:solidFill>
                  <a:schemeClr val="tx1"/>
                </a:solidFill>
              </a:rPr>
              <a:t>Mengakses panduan teknis dan ahli terbaru ke mana pun Anda pergi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r>
              <a:rPr lang="id-ID" sz="1000">
                <a:solidFill>
                  <a:schemeClr val="tx1"/>
                </a:solidFill>
              </a:rPr>
              <a:t>Menemukan layanan dukungan Microsoft yang tersedia dengan mudah </a:t>
            </a:r>
            <a:br/>
            <a:r>
              <a:rPr lang="id-ID" sz="1000">
                <a:solidFill>
                  <a:schemeClr val="tx1"/>
                </a:solidFill>
              </a:rPr>
              <a:t>di wilayah Anda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r>
              <a:rPr lang="id-ID" sz="1000">
                <a:solidFill>
                  <a:schemeClr val="tx1"/>
                </a:solidFill>
              </a:rPr>
              <a:t>Menemukan informasi kontak dengan cepat untuk para manajer akun Microsoft dan akses dukungan Anda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27" name="Text Placeholder 4"/>
          <p:cNvSpPr txBox="1">
            <a:spLocks/>
          </p:cNvSpPr>
          <p:nvPr userDrawn="1"/>
        </p:nvSpPr>
        <p:spPr>
          <a:xfrm>
            <a:off x="1544474" y="4855343"/>
            <a:ext cx="3132854" cy="14764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285750" marR="0" indent="-28575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568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7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id-ID" sz="1600">
                <a:solidFill>
                  <a:schemeClr val="tx1"/>
                </a:solidFill>
                <a:latin typeface="Segoe UI Semibold" panose="020B0702040204020203" pitchFamily="34" charset="0"/>
              </a:rPr>
              <a:t>Meraih Lebih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r>
              <a:rPr lang="id-ID" sz="1000">
                <a:solidFill>
                  <a:schemeClr val="tx1"/>
                </a:solidFill>
              </a:rPr>
              <a:t>Memanfaatkan akses ke semua pendidikan atas permintaan untuk meningkatkan pengetahuan Anda dan juga tim 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r>
              <a:rPr lang="id-ID" sz="1000">
                <a:solidFill>
                  <a:schemeClr val="tx1"/>
                </a:solidFill>
              </a:rPr>
              <a:t>Memahami detail dan layanan kontrak dukungan </a:t>
            </a:r>
            <a:br/>
            <a:r>
              <a:rPr lang="id-ID" sz="1000">
                <a:solidFill>
                  <a:schemeClr val="tx1"/>
                </a:solidFill>
              </a:rPr>
              <a:t>sehingga Anda dapat memaksimalkan manfaat Anda 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</a:pPr>
            <a:r>
              <a:rPr lang="id-ID" sz="1000">
                <a:solidFill>
                  <a:schemeClr val="tx1"/>
                </a:solidFill>
              </a:rPr>
              <a:t>Memanfaatkan kemampuan baru, dan merencanakan perubahan produk dengan Pusat Pembaruan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446" y="2024987"/>
            <a:ext cx="977474" cy="10040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7" y="5101860"/>
            <a:ext cx="957278" cy="9833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31" y="3537921"/>
            <a:ext cx="996239" cy="1023165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385534" y="609292"/>
            <a:ext cx="43846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id-ID" sz="1600">
              <a:solidFill>
                <a:schemeClr val="bg1"/>
              </a:solidFill>
            </a:endParaRPr>
          </a:p>
          <a:p>
            <a:pPr algn="l"/>
            <a:r>
              <a:rPr lang="id-ID" sz="1400"/>
              <a:t>Teks subjudul di sini</a:t>
            </a:r>
            <a:endParaRPr lang="id-ID" sz="1400">
              <a:cs typeface="Segoe UI Semibold" panose="020B0702040204020203" pitchFamily="34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288518" y="144710"/>
            <a:ext cx="4117153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id-ID" sz="3600">
                <a:latin typeface="+mj-lt"/>
              </a:rPr>
              <a:t>Ini dapat menjadi judulnya</a:t>
            </a: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0" y="6411433"/>
            <a:ext cx="12256168" cy="469900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accent3">
                <a:lumMod val="90000"/>
                <a:lumOff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669943" y="6540637"/>
            <a:ext cx="912458" cy="19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4293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802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4975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486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1595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6099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7601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ole card with divi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-16042"/>
            <a:ext cx="12227053" cy="68660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577" y="2966484"/>
            <a:ext cx="12227630" cy="3889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1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84791" y="4804031"/>
            <a:ext cx="10983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 txBox="1">
            <a:spLocks/>
          </p:cNvSpPr>
          <p:nvPr userDrawn="1"/>
        </p:nvSpPr>
        <p:spPr>
          <a:xfrm>
            <a:off x="11906110" y="6558207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0" y="6439990"/>
            <a:ext cx="12224686" cy="423669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flat" dir="t"/>
          </a:scene3d>
          <a:sp3d prstMaterial="matte"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B2B1BB-9009-4E04-B515-2457FB80B991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tx2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115755492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62422" y="5076745"/>
            <a:ext cx="114688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7097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817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7ED6B24-6398-4E27-8528-CB4396A37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5060" y="-76200"/>
            <a:ext cx="12346512" cy="6934200"/>
          </a:xfrm>
          <a:prstGeom prst="rect">
            <a:avLst/>
          </a:prstGeom>
        </p:spPr>
      </p:pic>
      <p:sp>
        <p:nvSpPr>
          <p:cNvPr id="19" name="Text Placeholder 2"/>
          <p:cNvSpPr txBox="1">
            <a:spLocks/>
          </p:cNvSpPr>
          <p:nvPr userDrawn="1"/>
        </p:nvSpPr>
        <p:spPr bwMode="auto">
          <a:xfrm flipH="1">
            <a:off x="287232" y="6015724"/>
            <a:ext cx="2958170" cy="537925"/>
          </a:xfrm>
          <a:prstGeom prst="rect">
            <a:avLst/>
          </a:prstGeom>
        </p:spPr>
        <p:txBody>
          <a:bodyPr vert="horz" wrap="square" lIns="143387" tIns="107540" rIns="143387" bIns="1075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 flipH="1">
            <a:off x="3245397" y="-76200"/>
            <a:ext cx="9016054" cy="6921504"/>
          </a:xfrm>
          <a:prstGeom prst="rect">
            <a:avLst/>
          </a:prstGeom>
          <a:gradFill flip="none" rotWithShape="1">
            <a:gsLst>
              <a:gs pos="6000">
                <a:srgbClr val="86A5B0">
                  <a:alpha val="57000"/>
                </a:srgbClr>
              </a:gs>
              <a:gs pos="77000">
                <a:srgbClr val="C1D1D6">
                  <a:alpha val="0"/>
                </a:srgb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 bwMode="auto">
          <a:xfrm flipH="1">
            <a:off x="5918199" y="-76200"/>
            <a:ext cx="6343251" cy="6953251"/>
          </a:xfrm>
          <a:prstGeom prst="rect">
            <a:avLst/>
          </a:prstGeom>
          <a:gradFill flip="none" rotWithShape="1">
            <a:gsLst>
              <a:gs pos="75000">
                <a:srgbClr val="002050">
                  <a:alpha val="76000"/>
                </a:srgbClr>
              </a:gs>
              <a:gs pos="32000">
                <a:srgbClr val="002050"/>
              </a:gs>
              <a:gs pos="100000">
                <a:srgbClr val="002050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7664643" y="1535750"/>
            <a:ext cx="407015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The content can go here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 flipH="1">
            <a:off x="7664645" y="258763"/>
            <a:ext cx="4070154" cy="1528400"/>
          </a:xfrm>
          <a:noFill/>
        </p:spPr>
        <p:txBody>
          <a:bodyPr lIns="146304" tIns="91440" rIns="146304" bIns="91440" anchor="b" anchorCtr="0"/>
          <a:lstStyle>
            <a:lvl1pPr>
              <a:defRPr sz="500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This can be the 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553035" y="6427013"/>
            <a:ext cx="1181765" cy="2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5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2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D81CC-D3CE-4551-A659-017EC68EC39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IN" kern="0"/>
              <a:t>Microsoft Confidential -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148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18DC-118E-49F4-941D-0D22949DF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77665"/>
            <a:ext cx="12209929" cy="74356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-577666"/>
            <a:ext cx="6128084" cy="7435665"/>
          </a:xfrm>
          <a:prstGeom prst="rect">
            <a:avLst/>
          </a:prstGeom>
          <a:gradFill flip="none" rotWithShape="1">
            <a:gsLst>
              <a:gs pos="100000">
                <a:srgbClr val="12100E">
                  <a:alpha val="82000"/>
                </a:srgbClr>
              </a:gs>
              <a:gs pos="4000">
                <a:srgbClr val="000000">
                  <a:alpha val="0"/>
                </a:srgbClr>
              </a:gs>
              <a:gs pos="46000">
                <a:srgbClr val="000000">
                  <a:alpha val="5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2"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852669"/>
            <a:ext cx="3965814" cy="1793090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The title can go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64705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This is the body content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200" y="6042263"/>
            <a:ext cx="1613565" cy="3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 prop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6470CB3-0D64-4E54-95DC-61343F358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455ED6-DD64-41C1-8FEE-3B040CC04A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9"/>
          <a:stretch/>
        </p:blipFill>
        <p:spPr>
          <a:xfrm flipH="1">
            <a:off x="-1091" y="-185"/>
            <a:ext cx="12256170" cy="6895493"/>
          </a:xfrm>
          <a:prstGeom prst="rect">
            <a:avLst/>
          </a:prstGeom>
        </p:spPr>
      </p:pic>
      <p:sp>
        <p:nvSpPr>
          <p:cNvPr id="30" name="Text Placeholder 2"/>
          <p:cNvSpPr txBox="1">
            <a:spLocks/>
          </p:cNvSpPr>
          <p:nvPr userDrawn="1"/>
        </p:nvSpPr>
        <p:spPr bwMode="auto">
          <a:xfrm>
            <a:off x="8387420" y="5986755"/>
            <a:ext cx="2958170" cy="537925"/>
          </a:xfrm>
          <a:prstGeom prst="rect">
            <a:avLst/>
          </a:prstGeom>
        </p:spPr>
        <p:txBody>
          <a:bodyPr vert="horz" wrap="square" lIns="143387" tIns="107540" rIns="143387" bIns="1075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 flipH="1">
            <a:off x="5003799" y="-32084"/>
            <a:ext cx="7283179" cy="6906126"/>
          </a:xfrm>
          <a:prstGeom prst="rect">
            <a:avLst/>
          </a:prstGeom>
          <a:gradFill flip="none" rotWithShape="1">
            <a:gsLst>
              <a:gs pos="100000">
                <a:srgbClr val="ABC0C8">
                  <a:alpha val="0"/>
                </a:srgbClr>
              </a:gs>
              <a:gs pos="82000">
                <a:srgbClr val="D3DEE2">
                  <a:alpha val="92000"/>
                </a:srgbClr>
              </a:gs>
              <a:gs pos="67000">
                <a:srgbClr val="FBFCFC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 userDrawn="1"/>
        </p:nvSpPr>
        <p:spPr bwMode="auto">
          <a:xfrm>
            <a:off x="-22436" y="6434331"/>
            <a:ext cx="12309414" cy="46658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C67AA8-F7FB-41B1-9E2D-CFAC21BDDA12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273443608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</p:spPr>
        <p:txBody>
          <a:bodyPr/>
          <a:lstStyle/>
          <a:p>
            <a:r>
              <a:rPr lang="en-US"/>
              <a:t>    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69239" y="957257"/>
            <a:ext cx="11653523" cy="48283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</p:spPr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43" y="-16042"/>
            <a:ext cx="12211587" cy="687404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6427859" y="-37306"/>
            <a:ext cx="5780181" cy="68961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-22436" y="6434332"/>
            <a:ext cx="12230478" cy="42366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9D195-D318-4710-90AD-911CE8D488A7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232549009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boarding assessm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906110" y="6558207"/>
            <a:ext cx="139862" cy="135796"/>
          </a:xfrm>
        </p:spPr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-16042"/>
            <a:ext cx="12227053" cy="6866022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-578" y="2530549"/>
            <a:ext cx="12224949" cy="431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0" y="6439990"/>
            <a:ext cx="12224686" cy="42366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flat" dir="t"/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98622E9-0EC3-4EAF-A085-8344E9B705C2}"/>
              </a:ext>
            </a:extLst>
          </p:cNvPr>
          <p:cNvSpPr txBox="1">
            <a:spLocks/>
          </p:cNvSpPr>
          <p:nvPr userDrawn="1"/>
        </p:nvSpPr>
        <p:spPr>
          <a:xfrm>
            <a:off x="11906110" y="6558207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F6BF59E-C7AB-4D2C-B602-9844A5FEE556}" type="slidenum">
              <a:rPr lang="en-IN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56935-99B4-4B28-9988-84D99D24A0CC}"/>
              </a:ext>
            </a:extLst>
          </p:cNvPr>
          <p:cNvSpPr txBox="1"/>
          <p:nvPr userDrawn="1"/>
        </p:nvSpPr>
        <p:spPr>
          <a:xfrm flipH="1">
            <a:off x="394653" y="304199"/>
            <a:ext cx="6821964" cy="9879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5000">
                <a:latin typeface="+mj-lt"/>
              </a:rPr>
              <a:t>Fitur Services 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29F82-AFCB-4819-BD5A-03D5C9B97941}"/>
              </a:ext>
            </a:extLst>
          </p:cNvPr>
          <p:cNvSpPr txBox="1"/>
          <p:nvPr userDrawn="1"/>
        </p:nvSpPr>
        <p:spPr>
          <a:xfrm>
            <a:off x="284327" y="2575896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4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algn="ctr"/>
            <a:r>
              <a:rPr lang="id-ID" sz="12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Dasbor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1E1C4-B2E5-4BEC-9BE4-84B1E0E740E6}"/>
              </a:ext>
            </a:extLst>
          </p:cNvPr>
          <p:cNvSpPr txBox="1"/>
          <p:nvPr userDrawn="1"/>
        </p:nvSpPr>
        <p:spPr>
          <a:xfrm>
            <a:off x="1824810" y="2492797"/>
            <a:ext cx="150477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2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Detail Kontrak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415FF8-2502-4506-8976-966D57EA0C68}"/>
              </a:ext>
            </a:extLst>
          </p:cNvPr>
          <p:cNvSpPr txBox="1"/>
          <p:nvPr userDrawn="1"/>
        </p:nvSpPr>
        <p:spPr>
          <a:xfrm>
            <a:off x="3579857" y="2492796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2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Kesehatan Lingkungan 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05673-DA00-4138-9E88-CB80439D0C3A}"/>
              </a:ext>
            </a:extLst>
          </p:cNvPr>
          <p:cNvSpPr txBox="1"/>
          <p:nvPr userDrawn="1"/>
        </p:nvSpPr>
        <p:spPr>
          <a:xfrm>
            <a:off x="5383001" y="2492796"/>
            <a:ext cx="134477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2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Belajar </a:t>
            </a:r>
            <a:br/>
            <a:r>
              <a:rPr lang="id-ID" sz="12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Atas permintaan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A1B6-1C44-4F5B-AAAE-B9337A599A38}"/>
              </a:ext>
            </a:extLst>
          </p:cNvPr>
          <p:cNvSpPr txBox="1"/>
          <p:nvPr userDrawn="1"/>
        </p:nvSpPr>
        <p:spPr>
          <a:xfrm>
            <a:off x="7234127" y="2575896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2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Dukungan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1D891-6477-4234-8F94-27FCFE799741}"/>
              </a:ext>
            </a:extLst>
          </p:cNvPr>
          <p:cNvSpPr txBox="1"/>
          <p:nvPr userDrawn="1"/>
        </p:nvSpPr>
        <p:spPr>
          <a:xfrm>
            <a:off x="8664899" y="2575896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2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Katalog Layanan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721AD-5D80-450E-96D1-E2E19FB0EAF8}"/>
              </a:ext>
            </a:extLst>
          </p:cNvPr>
          <p:cNvSpPr txBox="1"/>
          <p:nvPr userDrawn="1"/>
        </p:nvSpPr>
        <p:spPr>
          <a:xfrm>
            <a:off x="10607322" y="2492798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2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Pusat Pembaruan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3F9DB1-0E82-4AF4-8A4B-AF894B97C006}"/>
              </a:ext>
            </a:extLst>
          </p:cNvPr>
          <p:cNvSpPr txBox="1"/>
          <p:nvPr userDrawn="1"/>
        </p:nvSpPr>
        <p:spPr>
          <a:xfrm>
            <a:off x="5408679" y="2970421"/>
            <a:ext cx="1482402" cy="2271391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900" b="1">
                <a:solidFill>
                  <a:schemeClr val="bg1">
                    <a:lumMod val="50000"/>
                  </a:schemeClr>
                </a:solidFill>
              </a:rPr>
              <a:t>Mengikuti teknologi dengan pengalaman belajar yang Unik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Mempelajari kapan saja, di mana saja, pada perangkat apa saja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Berpartisipasi dalam webcast pengarahan langsung instruktur dan belajar sendiri dengan jalur pembelajaran mandiri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 mengakses ke semua pengalaman pembelajaran atas permintaan seperti video dan laboratorium praktik langsung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56E906-A295-47F3-A15B-327D728249B2}"/>
              </a:ext>
            </a:extLst>
          </p:cNvPr>
          <p:cNvSpPr txBox="1"/>
          <p:nvPr userDrawn="1"/>
        </p:nvSpPr>
        <p:spPr>
          <a:xfrm>
            <a:off x="7088726" y="2970421"/>
            <a:ext cx="1482402" cy="2146742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900" b="1">
                <a:solidFill>
                  <a:schemeClr val="bg1">
                    <a:lumMod val="50000"/>
                  </a:schemeClr>
                </a:solidFill>
              </a:rPr>
              <a:t>Mengelola aktivitas dukungan Microsoft Anda dengan mudah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Lihat data permintaan dukungan dan tren permintaan dukungan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Sebagai kontak dukungan, kelola dukungan, ID Akses, dan kata sandi Anda secara online untuk manajemen permintaan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Mengalihkan siapa yang dapat membuka permintaan dukungan online sebagai administrator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26F040-47F1-4AAC-920A-A0F7247D2F1B}"/>
              </a:ext>
            </a:extLst>
          </p:cNvPr>
          <p:cNvSpPr txBox="1"/>
          <p:nvPr userDrawn="1"/>
        </p:nvSpPr>
        <p:spPr>
          <a:xfrm>
            <a:off x="8820365" y="2970421"/>
            <a:ext cx="1482402" cy="2022092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900" b="1">
                <a:solidFill>
                  <a:schemeClr val="bg1">
                    <a:lumMod val="50000"/>
                  </a:schemeClr>
                </a:solidFill>
              </a:rPr>
              <a:t>Mengemat waktu untuk terhubung ke layanan yang dibutuhkan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Lihat katalog Microsoft Services terbaru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
</a:t>
            </a:r>
            <a:br/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secara online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Periksa ketersediaan kursi untuk lokakarya dan kursus online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Klik untuk menghubungi Microsoft untuk memesan kursi atau menjadwalkan Microsoft Services baru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0D2756-120F-477A-BE15-4A1EC28ACEDC}"/>
              </a:ext>
            </a:extLst>
          </p:cNvPr>
          <p:cNvSpPr txBox="1"/>
          <p:nvPr userDrawn="1"/>
        </p:nvSpPr>
        <p:spPr>
          <a:xfrm>
            <a:off x="10640524" y="2970421"/>
            <a:ext cx="1482402" cy="2425279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900" b="1">
                <a:solidFill>
                  <a:schemeClr val="bg1">
                    <a:lumMod val="50000"/>
                  </a:schemeClr>
                </a:solidFill>
              </a:rPr>
              <a:t>Tetap terhubung dan mengikuti perkembangan</a:t>
            </a:r>
            <a:r>
              <a:rPr lang="en-US" sz="900" b="1">
                <a:solidFill>
                  <a:schemeClr val="bg1">
                    <a:lumMod val="50000"/>
                  </a:schemeClr>
                </a:solidFill>
              </a:rPr>
              <a:t>
</a:t>
            </a:r>
            <a:br/>
            <a:r>
              <a:rPr lang="id-ID" sz="900" b="1">
                <a:solidFill>
                  <a:schemeClr val="bg1">
                    <a:lumMod val="50000"/>
                  </a:schemeClr>
                </a:solidFill>
              </a:rPr>
              <a:t>pembaruan produk 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Menemukan informasi pembaruan Office 365 dan Azure baru secara online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Ikuti produk untuk perubahan dalam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
</a:t>
            </a:r>
            <a:br/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informasi yang dikeluarkan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Mendaftar acara untuk mempelajari lebih lanjut 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Layanan Office 365 dan Azure 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d-ID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1EDC98-DE78-45F2-AD77-1997D705698E}"/>
              </a:ext>
            </a:extLst>
          </p:cNvPr>
          <p:cNvSpPr txBox="1"/>
          <p:nvPr userDrawn="1"/>
        </p:nvSpPr>
        <p:spPr>
          <a:xfrm>
            <a:off x="198953" y="2970421"/>
            <a:ext cx="1482402" cy="2348335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900" b="1">
                <a:solidFill>
                  <a:schemeClr val="bg1">
                    <a:lumMod val="50000"/>
                  </a:schemeClr>
                </a:solidFill>
              </a:rPr>
              <a:t>Pengalaman layanan mandiri yang nyaman memungkinkan Anda mengoptimalkan cara menghabiskan waktu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Mengambil tindakan terhadap risiko dan masalah yang dapat memengaruhi lingkungan TI Anda 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Lihat dukungan dan tren layanan Anda berdasarkan produk untuk terus mengikuti perkembangan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Meninjau pelatihan dan layanan mendatang di daerah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d-ID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6F30A-D749-4DBC-AA8B-8409863385A9}"/>
              </a:ext>
            </a:extLst>
          </p:cNvPr>
          <p:cNvSpPr txBox="1"/>
          <p:nvPr userDrawn="1"/>
        </p:nvSpPr>
        <p:spPr>
          <a:xfrm>
            <a:off x="1851273" y="2970421"/>
            <a:ext cx="1473308" cy="1897443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900" b="1">
                <a:solidFill>
                  <a:schemeClr val="bg1">
                    <a:lumMod val="50000"/>
                  </a:schemeClr>
                </a:solidFill>
              </a:rPr>
              <a:t>Memahami detail kontrak dan manfaat layanan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Meninjau deskripsi kontrak Microsoft Anda serta hak dukungan dan layanan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Lihat ringkasan dukungan yang Anda beli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Menemukan kunci kontak Microsoft di satu tempat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
</a:t>
            </a:r>
            <a:br/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dengan cepat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340985-DF4E-466C-ADDD-DACD685BD2B3}"/>
              </a:ext>
            </a:extLst>
          </p:cNvPr>
          <p:cNvSpPr txBox="1"/>
          <p:nvPr userDrawn="1"/>
        </p:nvSpPr>
        <p:spPr>
          <a:xfrm>
            <a:off x="3640285" y="2970421"/>
            <a:ext cx="1464214" cy="2396041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900" b="1">
                <a:solidFill>
                  <a:schemeClr val="bg1">
                    <a:lumMod val="50000"/>
                  </a:schemeClr>
                </a:solidFill>
              </a:rPr>
              <a:t>Menjaga lingkungan TI Anda tetap sehat dengan penilaian atas permintaan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Secara proaktif mengelola lingkungan kesehatan TI Anda dengan analisis prediktif berdasarkan analisis Microsoft ahli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Memahami informasi akar masalah dengan rekomendasi yang mudah dipahami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900">
                <a:solidFill>
                  <a:schemeClr val="bg1">
                    <a:lumMod val="50000"/>
                  </a:schemeClr>
                </a:solidFill>
              </a:rPr>
              <a:t>Mengonfigurasi sekali dan menjalankan atas permintaan pada jadwal Anda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853718-5A2D-47CD-9372-8C733FC381BC}"/>
              </a:ext>
            </a:extLst>
          </p:cNvPr>
          <p:cNvGrpSpPr/>
          <p:nvPr userDrawn="1"/>
        </p:nvGrpSpPr>
        <p:grpSpPr>
          <a:xfrm>
            <a:off x="598682" y="1815279"/>
            <a:ext cx="10904146" cy="460410"/>
            <a:chOff x="598682" y="1662879"/>
            <a:chExt cx="10904146" cy="46041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16ECD-A777-4BCD-A6F1-AC756407D5FC}"/>
                </a:ext>
              </a:extLst>
            </p:cNvPr>
            <p:cNvCxnSpPr>
              <a:cxnSpLocks/>
            </p:cNvCxnSpPr>
            <p:nvPr/>
          </p:nvCxnSpPr>
          <p:spPr>
            <a:xfrm>
              <a:off x="838475" y="1894587"/>
              <a:ext cx="1042806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5F07538-AF5B-4C2F-B0D3-2A48CF5FD7B5}"/>
                </a:ext>
              </a:extLst>
            </p:cNvPr>
            <p:cNvGrpSpPr/>
            <p:nvPr/>
          </p:nvGrpSpPr>
          <p:grpSpPr>
            <a:xfrm>
              <a:off x="598682" y="1662879"/>
              <a:ext cx="10904146" cy="460410"/>
              <a:chOff x="598682" y="1662879"/>
              <a:chExt cx="10904146" cy="46041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FFB3ED4-6842-48E2-95E1-A4983D6FC1EF}"/>
                  </a:ext>
                </a:extLst>
              </p:cNvPr>
              <p:cNvSpPr/>
              <p:nvPr/>
            </p:nvSpPr>
            <p:spPr bwMode="auto">
              <a:xfrm>
                <a:off x="5971530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1BC110B-B8BC-4894-B00B-7BF9DAA8F219}"/>
                  </a:ext>
                </a:extLst>
              </p:cNvPr>
              <p:cNvSpPr/>
              <p:nvPr/>
            </p:nvSpPr>
            <p:spPr bwMode="auto">
              <a:xfrm>
                <a:off x="2499128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05ADA37-8C93-43DF-9BCE-BB0F7EECE514}"/>
                  </a:ext>
                </a:extLst>
              </p:cNvPr>
              <p:cNvSpPr/>
              <p:nvPr/>
            </p:nvSpPr>
            <p:spPr bwMode="auto">
              <a:xfrm>
                <a:off x="4235329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727C91B-B84F-4FB3-AFE4-5DC31998042E}"/>
                  </a:ext>
                </a:extLst>
              </p:cNvPr>
              <p:cNvSpPr/>
              <p:nvPr/>
            </p:nvSpPr>
            <p:spPr bwMode="auto">
              <a:xfrm>
                <a:off x="11188573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DBBA744-F99E-40AC-9D72-B3E0978AC3EC}"/>
                  </a:ext>
                </a:extLst>
              </p:cNvPr>
              <p:cNvSpPr/>
              <p:nvPr/>
            </p:nvSpPr>
            <p:spPr bwMode="auto">
              <a:xfrm>
                <a:off x="7716171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76F877D-21DB-48C9-AC57-49614217DC2E}"/>
                  </a:ext>
                </a:extLst>
              </p:cNvPr>
              <p:cNvSpPr/>
              <p:nvPr/>
            </p:nvSpPr>
            <p:spPr bwMode="auto">
              <a:xfrm>
                <a:off x="9452372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A9886B1-5FD3-4FA8-A477-304CD5F73F7A}"/>
                  </a:ext>
                </a:extLst>
              </p:cNvPr>
              <p:cNvGrpSpPr/>
              <p:nvPr/>
            </p:nvGrpSpPr>
            <p:grpSpPr>
              <a:xfrm>
                <a:off x="598682" y="1662880"/>
                <a:ext cx="457465" cy="456283"/>
                <a:chOff x="598682" y="2019496"/>
                <a:chExt cx="457465" cy="45628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EDC9828-AA5D-407D-8AF6-1D13DB16810B}"/>
                    </a:ext>
                  </a:extLst>
                </p:cNvPr>
                <p:cNvSpPr/>
                <p:nvPr/>
              </p:nvSpPr>
              <p:spPr bwMode="auto">
                <a:xfrm>
                  <a:off x="760507" y="2173135"/>
                  <a:ext cx="156136" cy="1561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solidFill>
                      <a:schemeClr val="bg1">
                        <a:lumMod val="50000"/>
                      </a:schemeClr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71326F7-61BD-4A94-A761-B0B380B58F0E}"/>
                    </a:ext>
                  </a:extLst>
                </p:cNvPr>
                <p:cNvSpPr/>
                <p:nvPr/>
              </p:nvSpPr>
              <p:spPr bwMode="auto">
                <a:xfrm>
                  <a:off x="598682" y="2019496"/>
                  <a:ext cx="457465" cy="456283"/>
                </a:xfrm>
                <a:prstGeom prst="ellips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 err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bg1">
                        <a:lumMod val="50000"/>
                      </a:schemeClr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076DCFF-4D1A-4547-900B-F12015E767CE}"/>
                    </a:ext>
                  </a:extLst>
                </p:cNvPr>
                <p:cNvGrpSpPr/>
                <p:nvPr/>
              </p:nvGrpSpPr>
              <p:grpSpPr>
                <a:xfrm>
                  <a:off x="684085" y="2143258"/>
                  <a:ext cx="283493" cy="198081"/>
                  <a:chOff x="1231088" y="2783310"/>
                  <a:chExt cx="376354" cy="263645"/>
                </a:xfrm>
              </p:grpSpPr>
              <p:sp>
                <p:nvSpPr>
                  <p:cNvPr id="58" name="GenericApp_EB3B" title="Icon of an app window">
                    <a:extLst>
                      <a:ext uri="{FF2B5EF4-FFF2-40B4-BE49-F238E27FC236}">
                        <a16:creationId xmlns:a16="http://schemas.microsoft.com/office/drawing/2014/main" id="{82422930-958C-4ACC-838E-FA5BC9FCA2AD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1231088" y="2783310"/>
                    <a:ext cx="376354" cy="263645"/>
                  </a:xfrm>
                  <a:custGeom>
                    <a:avLst/>
                    <a:gdLst>
                      <a:gd name="T0" fmla="*/ 5088 w 5088"/>
                      <a:gd name="T1" fmla="*/ 4072 h 4072"/>
                      <a:gd name="T2" fmla="*/ 0 w 5088"/>
                      <a:gd name="T3" fmla="*/ 4072 h 4072"/>
                      <a:gd name="T4" fmla="*/ 0 w 5088"/>
                      <a:gd name="T5" fmla="*/ 0 h 4072"/>
                      <a:gd name="T6" fmla="*/ 5088 w 5088"/>
                      <a:gd name="T7" fmla="*/ 0 h 4072"/>
                      <a:gd name="T8" fmla="*/ 5088 w 5088"/>
                      <a:gd name="T9" fmla="*/ 4072 h 4072"/>
                      <a:gd name="T10" fmla="*/ 0 w 5088"/>
                      <a:gd name="T11" fmla="*/ 1018 h 4072"/>
                      <a:gd name="T12" fmla="*/ 5004 w 5088"/>
                      <a:gd name="T13" fmla="*/ 1018 h 4072"/>
                      <a:gd name="T14" fmla="*/ 2035 w 5088"/>
                      <a:gd name="T15" fmla="*/ 1697 h 4072"/>
                      <a:gd name="T16" fmla="*/ 678 w 5088"/>
                      <a:gd name="T17" fmla="*/ 1697 h 4072"/>
                      <a:gd name="T18" fmla="*/ 678 w 5088"/>
                      <a:gd name="T19" fmla="*/ 3393 h 4072"/>
                      <a:gd name="T20" fmla="*/ 2035 w 5088"/>
                      <a:gd name="T21" fmla="*/ 3393 h 4072"/>
                      <a:gd name="T22" fmla="*/ 2035 w 5088"/>
                      <a:gd name="T23" fmla="*/ 1697 h 4072"/>
                      <a:gd name="T24" fmla="*/ 2544 w 5088"/>
                      <a:gd name="T25" fmla="*/ 1697 h 4072"/>
                      <a:gd name="T26" fmla="*/ 3561 w 5088"/>
                      <a:gd name="T27" fmla="*/ 1697 h 4072"/>
                      <a:gd name="T28" fmla="*/ 2544 w 5088"/>
                      <a:gd name="T29" fmla="*/ 2375 h 4072"/>
                      <a:gd name="T30" fmla="*/ 3561 w 5088"/>
                      <a:gd name="T31" fmla="*/ 2375 h 4072"/>
                      <a:gd name="T32" fmla="*/ 2544 w 5088"/>
                      <a:gd name="T33" fmla="*/ 3054 h 4072"/>
                      <a:gd name="T34" fmla="*/ 3222 w 5088"/>
                      <a:gd name="T35" fmla="*/ 3054 h 40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088" h="4072">
                        <a:moveTo>
                          <a:pt x="5088" y="4072"/>
                        </a:moveTo>
                        <a:lnTo>
                          <a:pt x="0" y="4072"/>
                        </a:lnTo>
                        <a:lnTo>
                          <a:pt x="0" y="0"/>
                        </a:lnTo>
                        <a:lnTo>
                          <a:pt x="5088" y="0"/>
                        </a:lnTo>
                        <a:lnTo>
                          <a:pt x="5088" y="4072"/>
                        </a:lnTo>
                        <a:moveTo>
                          <a:pt x="0" y="1018"/>
                        </a:moveTo>
                        <a:lnTo>
                          <a:pt x="5004" y="1018"/>
                        </a:lnTo>
                        <a:moveTo>
                          <a:pt x="2035" y="1697"/>
                        </a:moveTo>
                        <a:lnTo>
                          <a:pt x="678" y="1697"/>
                        </a:lnTo>
                        <a:lnTo>
                          <a:pt x="678" y="3393"/>
                        </a:lnTo>
                        <a:lnTo>
                          <a:pt x="2035" y="3393"/>
                        </a:lnTo>
                        <a:lnTo>
                          <a:pt x="2035" y="1697"/>
                        </a:lnTo>
                        <a:moveTo>
                          <a:pt x="2544" y="1697"/>
                        </a:moveTo>
                        <a:lnTo>
                          <a:pt x="3561" y="1697"/>
                        </a:lnTo>
                        <a:moveTo>
                          <a:pt x="2544" y="2375"/>
                        </a:moveTo>
                        <a:lnTo>
                          <a:pt x="3561" y="2375"/>
                        </a:lnTo>
                        <a:moveTo>
                          <a:pt x="2544" y="3054"/>
                        </a:moveTo>
                        <a:lnTo>
                          <a:pt x="3222" y="3054"/>
                        </a:lnTo>
                      </a:path>
                    </a:pathLst>
                  </a:custGeom>
                  <a:noFill/>
                  <a:ln w="19050" cap="sq">
                    <a:solidFill>
                      <a:srgbClr val="0873CA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BC27D02D-8758-4C58-BD85-76101398D1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01721" y="2876476"/>
                    <a:ext cx="124140" cy="138160"/>
                  </a:xfrm>
                  <a:prstGeom prst="rect">
                    <a:avLst/>
                  </a:prstGeom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solidFill>
                        <a:schemeClr val="bg1">
                          <a:lumMod val="50000"/>
                        </a:schemeClr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D736F4E-C735-482A-9F9F-0380C965ED09}"/>
                    </a:ext>
                  </a:extLst>
                </p:cNvPr>
                <p:cNvSpPr/>
                <p:nvPr/>
              </p:nvSpPr>
              <p:spPr bwMode="auto">
                <a:xfrm>
                  <a:off x="859436" y="2226976"/>
                  <a:ext cx="58412" cy="58261"/>
                </a:xfrm>
                <a:prstGeom prst="ellipse">
                  <a:avLst/>
                </a:prstGeom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solidFill>
                      <a:schemeClr val="bg1">
                        <a:lumMod val="50000"/>
                      </a:schemeClr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81D8C071-AA3A-42F4-BBC6-39D1A4755229}"/>
                    </a:ext>
                  </a:extLst>
                </p:cNvPr>
                <p:cNvCxnSpPr/>
                <p:nvPr/>
              </p:nvCxnSpPr>
              <p:spPr>
                <a:xfrm>
                  <a:off x="851566" y="2317546"/>
                  <a:ext cx="72137" cy="1"/>
                </a:xfrm>
                <a:prstGeom prst="line">
                  <a:avLst/>
                </a:prstGeom>
                <a:ln w="19050">
                  <a:solidFill>
                    <a:srgbClr val="0873CA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39F4555-DC9C-4C6D-9768-3C083337EDC4}"/>
                  </a:ext>
                </a:extLst>
              </p:cNvPr>
              <p:cNvSpPr/>
              <p:nvPr/>
            </p:nvSpPr>
            <p:spPr bwMode="auto">
              <a:xfrm>
                <a:off x="2358271" y="1662880"/>
                <a:ext cx="456283" cy="456283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B477B1A2-639E-4A3B-9610-1D4E8176D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82986" y="1772857"/>
                <a:ext cx="225438" cy="2398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41D83B3-F777-420F-9FE8-EA94902A727A}"/>
                  </a:ext>
                </a:extLst>
              </p:cNvPr>
              <p:cNvSpPr/>
              <p:nvPr/>
            </p:nvSpPr>
            <p:spPr bwMode="auto">
              <a:xfrm>
                <a:off x="4174917" y="1662879"/>
                <a:ext cx="456283" cy="456283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3D3A766-878F-46BF-A34E-2E43058C3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0844" y="1765768"/>
                <a:ext cx="264275" cy="228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1A69703-5E55-4080-B20F-A8143CABE609}"/>
                  </a:ext>
                </a:extLst>
              </p:cNvPr>
              <p:cNvSpPr/>
              <p:nvPr/>
            </p:nvSpPr>
            <p:spPr bwMode="auto">
              <a:xfrm>
                <a:off x="5858011" y="1663891"/>
                <a:ext cx="456283" cy="456283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CECC9F8-2F91-4465-8910-E3FF82FAF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5947058" y="1753527"/>
                <a:ext cx="259273" cy="241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E4A5367-75F9-40FA-8D21-242A63ABEE6E}"/>
                  </a:ext>
                </a:extLst>
              </p:cNvPr>
              <p:cNvSpPr/>
              <p:nvPr/>
            </p:nvSpPr>
            <p:spPr bwMode="auto">
              <a:xfrm>
                <a:off x="7616418" y="1662879"/>
                <a:ext cx="457296" cy="457296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0F6A28D-6354-48BE-9D27-5CBACB5A3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24192" y="1749764"/>
                <a:ext cx="214932" cy="2835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F3DBA7B-9A97-42D9-8945-D80EA13F5D5A}"/>
                  </a:ext>
                </a:extLst>
              </p:cNvPr>
              <p:cNvSpPr/>
              <p:nvPr/>
            </p:nvSpPr>
            <p:spPr bwMode="auto">
              <a:xfrm>
                <a:off x="9301792" y="1665993"/>
                <a:ext cx="457296" cy="457296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4D64029-29AB-4074-9A78-513B14385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417501" y="1783592"/>
                <a:ext cx="225878" cy="22587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C0B704A-A107-4A5A-B66F-27FDB5F173AA}"/>
                  </a:ext>
                </a:extLst>
              </p:cNvPr>
              <p:cNvSpPr/>
              <p:nvPr/>
            </p:nvSpPr>
            <p:spPr bwMode="auto">
              <a:xfrm>
                <a:off x="11045532" y="1665993"/>
                <a:ext cx="457296" cy="457296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clock_2" title="Icon of a clock with an arrow pointing counterclockwise">
                <a:extLst>
                  <a:ext uri="{FF2B5EF4-FFF2-40B4-BE49-F238E27FC236}">
                    <a16:creationId xmlns:a16="http://schemas.microsoft.com/office/drawing/2014/main" id="{1EE81587-B29C-4D7C-B2E6-4AA6512836B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61029" y="1787006"/>
                <a:ext cx="230227" cy="215838"/>
              </a:xfrm>
              <a:custGeom>
                <a:avLst/>
                <a:gdLst>
                  <a:gd name="T0" fmla="*/ 43 w 354"/>
                  <a:gd name="T1" fmla="*/ 245 h 332"/>
                  <a:gd name="T2" fmla="*/ 22 w 354"/>
                  <a:gd name="T3" fmla="*/ 166 h 332"/>
                  <a:gd name="T4" fmla="*/ 188 w 354"/>
                  <a:gd name="T5" fmla="*/ 0 h 332"/>
                  <a:gd name="T6" fmla="*/ 354 w 354"/>
                  <a:gd name="T7" fmla="*/ 166 h 332"/>
                  <a:gd name="T8" fmla="*/ 188 w 354"/>
                  <a:gd name="T9" fmla="*/ 332 h 332"/>
                  <a:gd name="T10" fmla="*/ 110 w 354"/>
                  <a:gd name="T11" fmla="*/ 313 h 332"/>
                  <a:gd name="T12" fmla="*/ 0 w 354"/>
                  <a:gd name="T13" fmla="*/ 234 h 332"/>
                  <a:gd name="T14" fmla="*/ 43 w 354"/>
                  <a:gd name="T15" fmla="*/ 245 h 332"/>
                  <a:gd name="T16" fmla="*/ 55 w 354"/>
                  <a:gd name="T17" fmla="*/ 202 h 332"/>
                  <a:gd name="T18" fmla="*/ 184 w 354"/>
                  <a:gd name="T19" fmla="*/ 36 h 332"/>
                  <a:gd name="T20" fmla="*/ 184 w 354"/>
                  <a:gd name="T21" fmla="*/ 169 h 332"/>
                  <a:gd name="T22" fmla="*/ 272 w 354"/>
                  <a:gd name="T23" fmla="*/ 24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4" h="332">
                    <a:moveTo>
                      <a:pt x="43" y="245"/>
                    </a:moveTo>
                    <a:cubicBezTo>
                      <a:pt x="30" y="222"/>
                      <a:pt x="22" y="195"/>
                      <a:pt x="22" y="166"/>
                    </a:cubicBezTo>
                    <a:cubicBezTo>
                      <a:pt x="22" y="75"/>
                      <a:pt x="97" y="0"/>
                      <a:pt x="188" y="0"/>
                    </a:cubicBezTo>
                    <a:cubicBezTo>
                      <a:pt x="280" y="0"/>
                      <a:pt x="354" y="75"/>
                      <a:pt x="354" y="166"/>
                    </a:cubicBezTo>
                    <a:cubicBezTo>
                      <a:pt x="354" y="258"/>
                      <a:pt x="280" y="332"/>
                      <a:pt x="188" y="332"/>
                    </a:cubicBezTo>
                    <a:cubicBezTo>
                      <a:pt x="160" y="332"/>
                      <a:pt x="134" y="325"/>
                      <a:pt x="110" y="313"/>
                    </a:cubicBezTo>
                    <a:moveTo>
                      <a:pt x="0" y="234"/>
                    </a:moveTo>
                    <a:cubicBezTo>
                      <a:pt x="43" y="245"/>
                      <a:pt x="43" y="245"/>
                      <a:pt x="43" y="245"/>
                    </a:cubicBezTo>
                    <a:cubicBezTo>
                      <a:pt x="55" y="202"/>
                      <a:pt x="55" y="202"/>
                      <a:pt x="55" y="202"/>
                    </a:cubicBezTo>
                    <a:moveTo>
                      <a:pt x="184" y="36"/>
                    </a:moveTo>
                    <a:cubicBezTo>
                      <a:pt x="184" y="169"/>
                      <a:pt x="184" y="169"/>
                      <a:pt x="184" y="169"/>
                    </a:cubicBezTo>
                    <a:cubicBezTo>
                      <a:pt x="272" y="242"/>
                      <a:pt x="272" y="242"/>
                      <a:pt x="272" y="242"/>
                    </a:cubicBezTo>
                  </a:path>
                </a:pathLst>
              </a:custGeom>
              <a:noFill/>
              <a:ln w="19050" cap="sq">
                <a:solidFill>
                  <a:srgbClr val="347DC6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E7740BC-5D43-409D-8BC2-023594751DBA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97366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lue prop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6470CB3-0D64-4E54-95DC-61343F358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455ED6-DD64-41C1-8FEE-3B040CC04A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9"/>
          <a:stretch/>
        </p:blipFill>
        <p:spPr>
          <a:xfrm flipH="1">
            <a:off x="-1091" y="-185"/>
            <a:ext cx="12256170" cy="6895493"/>
          </a:xfrm>
          <a:prstGeom prst="rect">
            <a:avLst/>
          </a:prstGeom>
        </p:spPr>
      </p:pic>
      <p:sp>
        <p:nvSpPr>
          <p:cNvPr id="30" name="Text Placeholder 2"/>
          <p:cNvSpPr txBox="1">
            <a:spLocks/>
          </p:cNvSpPr>
          <p:nvPr userDrawn="1"/>
        </p:nvSpPr>
        <p:spPr bwMode="auto">
          <a:xfrm>
            <a:off x="8387420" y="5986755"/>
            <a:ext cx="2958170" cy="537925"/>
          </a:xfrm>
          <a:prstGeom prst="rect">
            <a:avLst/>
          </a:prstGeom>
        </p:spPr>
        <p:txBody>
          <a:bodyPr vert="horz" wrap="square" lIns="143387" tIns="107540" rIns="143387" bIns="1075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353" b="0">
                <a:solidFill>
                  <a:schemeClr val="tx1"/>
                </a:solidFill>
              </a:rPr>
              <a:t>Microsoft Services</a:t>
            </a:r>
            <a:endParaRPr lang="id-ID" sz="2353" b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 flipH="1">
            <a:off x="5003799" y="-32084"/>
            <a:ext cx="7283179" cy="6906126"/>
          </a:xfrm>
          <a:prstGeom prst="rect">
            <a:avLst/>
          </a:prstGeom>
          <a:gradFill flip="none" rotWithShape="1">
            <a:gsLst>
              <a:gs pos="100000">
                <a:srgbClr val="ABC0C8">
                  <a:alpha val="0"/>
                </a:srgbClr>
              </a:gs>
              <a:gs pos="82000">
                <a:srgbClr val="D3DEE2">
                  <a:alpha val="92000"/>
                </a:srgbClr>
              </a:gs>
              <a:gs pos="67000">
                <a:srgbClr val="FBFCFC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 userDrawn="1"/>
        </p:nvSpPr>
        <p:spPr bwMode="auto">
          <a:xfrm>
            <a:off x="-22436" y="6434331"/>
            <a:ext cx="12309414" cy="46658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9131006-B488-4500-A4EC-908E3AC9A5D3}"/>
              </a:ext>
            </a:extLst>
          </p:cNvPr>
          <p:cNvSpPr txBox="1">
            <a:spLocks/>
          </p:cNvSpPr>
          <p:nvPr userDrawn="1"/>
        </p:nvSpPr>
        <p:spPr>
          <a:xfrm>
            <a:off x="8470975" y="3166030"/>
            <a:ext cx="3132854" cy="1453172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285750" marR="0" indent="-28575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568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7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id-ID" sz="1600">
                <a:solidFill>
                  <a:srgbClr val="3176BB"/>
                </a:solidFill>
              </a:rPr>
              <a:t>Menghemat Waktu</a:t>
            </a:r>
            <a:endParaRPr lang="id-ID"/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Menggunakan panduan dan rekomendasi ahli Microsoft untuk membantu mengelola risiko 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Secara proaktif mengelola kesehatan lingkungan TI Anda dengan penilaian atas permintaan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Pengalaman layanan mandiri yang nyaman memungkinkan Anda mengoptimalkan cara menghabiskan waktu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endParaRPr lang="id-ID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601787-6CD3-40CC-BA5B-0E615C0235C2}"/>
              </a:ext>
            </a:extLst>
          </p:cNvPr>
          <p:cNvSpPr txBox="1">
            <a:spLocks/>
          </p:cNvSpPr>
          <p:nvPr userDrawn="1"/>
        </p:nvSpPr>
        <p:spPr>
          <a:xfrm>
            <a:off x="8496563" y="1678836"/>
            <a:ext cx="3111237" cy="1458740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285750" marR="0" indent="-28575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568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7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id-ID" sz="1600">
                <a:solidFill>
                  <a:srgbClr val="3176BB"/>
                </a:solidFill>
              </a:rPr>
              <a:t>Menghubungkan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Mengakses panduan teknis dan ahli terbaru ke mana pun Anda pergi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Menemukan layanan dukungan Microsoft yang tersedia dengan mudah</a:t>
            </a:r>
            <a:br/>
            <a:r>
              <a:rPr lang="id-ID" sz="1000"/>
              <a:t>di wilayah Anda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Menemukan informasi kontak dengan cepat untuk para manajer akun Microsoft dan akses dukungan Anda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id-ID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F57EFB-FA28-4D82-BC3D-4A89A8D5D5C3}"/>
              </a:ext>
            </a:extLst>
          </p:cNvPr>
          <p:cNvSpPr txBox="1">
            <a:spLocks/>
          </p:cNvSpPr>
          <p:nvPr userDrawn="1"/>
        </p:nvSpPr>
        <p:spPr>
          <a:xfrm>
            <a:off x="8470975" y="4647656"/>
            <a:ext cx="3132854" cy="14764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285750" marR="0" indent="-28575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568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7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id-ID" sz="1600">
                <a:solidFill>
                  <a:srgbClr val="3176BB"/>
                </a:solidFill>
              </a:rPr>
              <a:t>Meraih Lebih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Memanfaatkan akses ke semua pendidikan atas permintaan untuk meningkatkan pengetahuan Anda dan juga tim 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Memahami detail dan layanan kontrak dukungan </a:t>
            </a:r>
            <a:br/>
            <a:r>
              <a:rPr lang="id-ID" sz="1000"/>
              <a:t>sehingga Anda dapat memaksimalkan manfaat Anda 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Memanfaatkan kemampuan baru, dan merencanakan perubahan produk dengan Pusat Pembaruan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F6785E-D87A-4B95-AC3E-AB51B3E053C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9947" y="1906200"/>
            <a:ext cx="977474" cy="10040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2CE73D-5187-4EB6-8E7C-A6B666CE4B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758" y="4894173"/>
            <a:ext cx="957278" cy="983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C9B5B0-86EA-468A-98DC-87E62281D89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932" y="3381034"/>
            <a:ext cx="996239" cy="1023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9D27B01-2B26-4882-88A4-7D2ABAF1E302}"/>
              </a:ext>
            </a:extLst>
          </p:cNvPr>
          <p:cNvSpPr/>
          <p:nvPr userDrawn="1"/>
        </p:nvSpPr>
        <p:spPr>
          <a:xfrm>
            <a:off x="7312035" y="554005"/>
            <a:ext cx="438466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id-ID" sz="1600">
              <a:solidFill>
                <a:schemeClr val="bg1"/>
              </a:solidFill>
            </a:endParaRPr>
          </a:p>
          <a:p>
            <a:pPr algn="l"/>
            <a:r>
              <a:rPr lang="id-ID" sz="1400">
                <a:solidFill>
                  <a:schemeClr val="bg1"/>
                </a:solidFill>
              </a:rPr>
              <a:t>Mendapatkan hasil maksimal dari investasi Microsoft Anda dengan akses ke panduan dan alat untuk Microsoft Unified Support Anda.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E9F1A-2256-4CB4-9C66-E705C368E1B4}"/>
              </a:ext>
            </a:extLst>
          </p:cNvPr>
          <p:cNvSpPr txBox="1"/>
          <p:nvPr userDrawn="1"/>
        </p:nvSpPr>
        <p:spPr>
          <a:xfrm>
            <a:off x="7215019" y="89423"/>
            <a:ext cx="4794902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id-ID" sz="3600">
                <a:solidFill>
                  <a:schemeClr val="bg1"/>
                </a:solidFill>
                <a:latin typeface="+mj-lt"/>
              </a:rPr>
              <a:t>Microsoft Services 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D52755-3647-4878-9FFC-7C2D03232A8F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112220716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r="-4" b="14835"/>
          <a:stretch/>
        </p:blipFill>
        <p:spPr>
          <a:xfrm>
            <a:off x="-2683" y="-4"/>
            <a:ext cx="12181983" cy="687070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683" y="3302000"/>
            <a:ext cx="12194683" cy="358140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71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Slide Number Placeholder 4"/>
          <p:cNvSpPr txBox="1">
            <a:spLocks/>
          </p:cNvSpPr>
          <p:nvPr userDrawn="1"/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82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-22436" y="6422306"/>
            <a:ext cx="12214436" cy="46990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005AA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38" y="6530132"/>
            <a:ext cx="989091" cy="211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6EAA60-1704-4E11-A7E1-985ECEED8EFF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40754804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6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0"/>
            <a:ext cx="12227053" cy="686602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578" y="2991294"/>
            <a:ext cx="12224949" cy="38747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429357"/>
            <a:ext cx="12224686" cy="4366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0C46EF-1F76-4701-A900-B0F20A97415A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108065666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boarding assessm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40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906110" y="6558207"/>
            <a:ext cx="139862" cy="135796"/>
          </a:xfrm>
        </p:spPr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3232" b="15152"/>
          <a:stretch/>
        </p:blipFill>
        <p:spPr>
          <a:xfrm>
            <a:off x="0" y="-16042"/>
            <a:ext cx="12227053" cy="6866022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-578" y="2530549"/>
            <a:ext cx="12224949" cy="431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1" b="1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0" y="6439990"/>
            <a:ext cx="12224686" cy="42366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flat" dir="t"/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98622E9-0EC3-4EAF-A085-8344E9B705C2}"/>
              </a:ext>
            </a:extLst>
          </p:cNvPr>
          <p:cNvSpPr txBox="1">
            <a:spLocks/>
          </p:cNvSpPr>
          <p:nvPr userDrawn="1"/>
        </p:nvSpPr>
        <p:spPr>
          <a:xfrm>
            <a:off x="11906110" y="6558207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56935-99B4-4B28-9988-84D99D24A0CC}"/>
              </a:ext>
            </a:extLst>
          </p:cNvPr>
          <p:cNvSpPr txBox="1"/>
          <p:nvPr userDrawn="1"/>
        </p:nvSpPr>
        <p:spPr>
          <a:xfrm flipH="1">
            <a:off x="394653" y="304199"/>
            <a:ext cx="6821964" cy="9879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5000">
                <a:latin typeface="+mj-lt"/>
              </a:rPr>
              <a:t>Fitur Services Hub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853718-5A2D-47CD-9372-8C733FC381BC}"/>
              </a:ext>
            </a:extLst>
          </p:cNvPr>
          <p:cNvGrpSpPr/>
          <p:nvPr userDrawn="1"/>
        </p:nvGrpSpPr>
        <p:grpSpPr>
          <a:xfrm>
            <a:off x="598682" y="1815279"/>
            <a:ext cx="10904146" cy="460410"/>
            <a:chOff x="598682" y="1662879"/>
            <a:chExt cx="10904146" cy="46041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16ECD-A777-4BCD-A6F1-AC756407D5FC}"/>
                </a:ext>
              </a:extLst>
            </p:cNvPr>
            <p:cNvCxnSpPr>
              <a:cxnSpLocks/>
            </p:cNvCxnSpPr>
            <p:nvPr/>
          </p:nvCxnSpPr>
          <p:spPr>
            <a:xfrm>
              <a:off x="838475" y="1894587"/>
              <a:ext cx="1042806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5F07538-AF5B-4C2F-B0D3-2A48CF5FD7B5}"/>
                </a:ext>
              </a:extLst>
            </p:cNvPr>
            <p:cNvGrpSpPr/>
            <p:nvPr/>
          </p:nvGrpSpPr>
          <p:grpSpPr>
            <a:xfrm>
              <a:off x="598682" y="1662879"/>
              <a:ext cx="10904146" cy="460410"/>
              <a:chOff x="598682" y="1662879"/>
              <a:chExt cx="10904146" cy="46041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FFB3ED4-6842-48E2-95E1-A4983D6FC1EF}"/>
                  </a:ext>
                </a:extLst>
              </p:cNvPr>
              <p:cNvSpPr/>
              <p:nvPr/>
            </p:nvSpPr>
            <p:spPr bwMode="auto">
              <a:xfrm>
                <a:off x="5971530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1BC110B-B8BC-4894-B00B-7BF9DAA8F219}"/>
                  </a:ext>
                </a:extLst>
              </p:cNvPr>
              <p:cNvSpPr/>
              <p:nvPr/>
            </p:nvSpPr>
            <p:spPr bwMode="auto">
              <a:xfrm>
                <a:off x="2499128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05ADA37-8C93-43DF-9BCE-BB0F7EECE514}"/>
                  </a:ext>
                </a:extLst>
              </p:cNvPr>
              <p:cNvSpPr/>
              <p:nvPr/>
            </p:nvSpPr>
            <p:spPr bwMode="auto">
              <a:xfrm>
                <a:off x="4235329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727C91B-B84F-4FB3-AFE4-5DC31998042E}"/>
                  </a:ext>
                </a:extLst>
              </p:cNvPr>
              <p:cNvSpPr/>
              <p:nvPr/>
            </p:nvSpPr>
            <p:spPr bwMode="auto">
              <a:xfrm>
                <a:off x="11188573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DBBA744-F99E-40AC-9D72-B3E0978AC3EC}"/>
                  </a:ext>
                </a:extLst>
              </p:cNvPr>
              <p:cNvSpPr/>
              <p:nvPr/>
            </p:nvSpPr>
            <p:spPr bwMode="auto">
              <a:xfrm>
                <a:off x="7716171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76F877D-21DB-48C9-AC57-49614217DC2E}"/>
                  </a:ext>
                </a:extLst>
              </p:cNvPr>
              <p:cNvSpPr/>
              <p:nvPr/>
            </p:nvSpPr>
            <p:spPr bwMode="auto">
              <a:xfrm>
                <a:off x="9452372" y="1816519"/>
                <a:ext cx="156136" cy="1561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A9886B1-5FD3-4FA8-A477-304CD5F73F7A}"/>
                  </a:ext>
                </a:extLst>
              </p:cNvPr>
              <p:cNvGrpSpPr/>
              <p:nvPr/>
            </p:nvGrpSpPr>
            <p:grpSpPr>
              <a:xfrm>
                <a:off x="598682" y="1662880"/>
                <a:ext cx="457465" cy="456283"/>
                <a:chOff x="598682" y="2019496"/>
                <a:chExt cx="457465" cy="45628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EDC9828-AA5D-407D-8AF6-1D13DB16810B}"/>
                    </a:ext>
                  </a:extLst>
                </p:cNvPr>
                <p:cNvSpPr/>
                <p:nvPr/>
              </p:nvSpPr>
              <p:spPr bwMode="auto">
                <a:xfrm>
                  <a:off x="760507" y="2173135"/>
                  <a:ext cx="156136" cy="1561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solidFill>
                      <a:schemeClr val="bg1">
                        <a:lumMod val="50000"/>
                      </a:schemeClr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71326F7-61BD-4A94-A761-B0B380B58F0E}"/>
                    </a:ext>
                  </a:extLst>
                </p:cNvPr>
                <p:cNvSpPr/>
                <p:nvPr/>
              </p:nvSpPr>
              <p:spPr bwMode="auto">
                <a:xfrm>
                  <a:off x="598682" y="2019496"/>
                  <a:ext cx="457465" cy="456283"/>
                </a:xfrm>
                <a:prstGeom prst="ellips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 err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bg1">
                        <a:lumMod val="50000"/>
                      </a:schemeClr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076DCFF-4D1A-4547-900B-F12015E767CE}"/>
                    </a:ext>
                  </a:extLst>
                </p:cNvPr>
                <p:cNvGrpSpPr/>
                <p:nvPr/>
              </p:nvGrpSpPr>
              <p:grpSpPr>
                <a:xfrm>
                  <a:off x="684085" y="2143258"/>
                  <a:ext cx="283493" cy="198081"/>
                  <a:chOff x="1231088" y="2783310"/>
                  <a:chExt cx="376354" cy="263645"/>
                </a:xfrm>
              </p:grpSpPr>
              <p:sp>
                <p:nvSpPr>
                  <p:cNvPr id="58" name="GenericApp_EB3B" title="Icon of an app window">
                    <a:extLst>
                      <a:ext uri="{FF2B5EF4-FFF2-40B4-BE49-F238E27FC236}">
                        <a16:creationId xmlns:a16="http://schemas.microsoft.com/office/drawing/2014/main" id="{82422930-958C-4ACC-838E-FA5BC9FCA2AD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1231088" y="2783310"/>
                    <a:ext cx="376354" cy="263645"/>
                  </a:xfrm>
                  <a:custGeom>
                    <a:avLst/>
                    <a:gdLst>
                      <a:gd name="T0" fmla="*/ 5088 w 5088"/>
                      <a:gd name="T1" fmla="*/ 4072 h 4072"/>
                      <a:gd name="T2" fmla="*/ 0 w 5088"/>
                      <a:gd name="T3" fmla="*/ 4072 h 4072"/>
                      <a:gd name="T4" fmla="*/ 0 w 5088"/>
                      <a:gd name="T5" fmla="*/ 0 h 4072"/>
                      <a:gd name="T6" fmla="*/ 5088 w 5088"/>
                      <a:gd name="T7" fmla="*/ 0 h 4072"/>
                      <a:gd name="T8" fmla="*/ 5088 w 5088"/>
                      <a:gd name="T9" fmla="*/ 4072 h 4072"/>
                      <a:gd name="T10" fmla="*/ 0 w 5088"/>
                      <a:gd name="T11" fmla="*/ 1018 h 4072"/>
                      <a:gd name="T12" fmla="*/ 5004 w 5088"/>
                      <a:gd name="T13" fmla="*/ 1018 h 4072"/>
                      <a:gd name="T14" fmla="*/ 2035 w 5088"/>
                      <a:gd name="T15" fmla="*/ 1697 h 4072"/>
                      <a:gd name="T16" fmla="*/ 678 w 5088"/>
                      <a:gd name="T17" fmla="*/ 1697 h 4072"/>
                      <a:gd name="T18" fmla="*/ 678 w 5088"/>
                      <a:gd name="T19" fmla="*/ 3393 h 4072"/>
                      <a:gd name="T20" fmla="*/ 2035 w 5088"/>
                      <a:gd name="T21" fmla="*/ 3393 h 4072"/>
                      <a:gd name="T22" fmla="*/ 2035 w 5088"/>
                      <a:gd name="T23" fmla="*/ 1697 h 4072"/>
                      <a:gd name="T24" fmla="*/ 2544 w 5088"/>
                      <a:gd name="T25" fmla="*/ 1697 h 4072"/>
                      <a:gd name="T26" fmla="*/ 3561 w 5088"/>
                      <a:gd name="T27" fmla="*/ 1697 h 4072"/>
                      <a:gd name="T28" fmla="*/ 2544 w 5088"/>
                      <a:gd name="T29" fmla="*/ 2375 h 4072"/>
                      <a:gd name="T30" fmla="*/ 3561 w 5088"/>
                      <a:gd name="T31" fmla="*/ 2375 h 4072"/>
                      <a:gd name="T32" fmla="*/ 2544 w 5088"/>
                      <a:gd name="T33" fmla="*/ 3054 h 4072"/>
                      <a:gd name="T34" fmla="*/ 3222 w 5088"/>
                      <a:gd name="T35" fmla="*/ 3054 h 40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088" h="4072">
                        <a:moveTo>
                          <a:pt x="5088" y="4072"/>
                        </a:moveTo>
                        <a:lnTo>
                          <a:pt x="0" y="4072"/>
                        </a:lnTo>
                        <a:lnTo>
                          <a:pt x="0" y="0"/>
                        </a:lnTo>
                        <a:lnTo>
                          <a:pt x="5088" y="0"/>
                        </a:lnTo>
                        <a:lnTo>
                          <a:pt x="5088" y="4072"/>
                        </a:lnTo>
                        <a:moveTo>
                          <a:pt x="0" y="1018"/>
                        </a:moveTo>
                        <a:lnTo>
                          <a:pt x="5004" y="1018"/>
                        </a:lnTo>
                        <a:moveTo>
                          <a:pt x="2035" y="1697"/>
                        </a:moveTo>
                        <a:lnTo>
                          <a:pt x="678" y="1697"/>
                        </a:lnTo>
                        <a:lnTo>
                          <a:pt x="678" y="3393"/>
                        </a:lnTo>
                        <a:lnTo>
                          <a:pt x="2035" y="3393"/>
                        </a:lnTo>
                        <a:lnTo>
                          <a:pt x="2035" y="1697"/>
                        </a:lnTo>
                        <a:moveTo>
                          <a:pt x="2544" y="1697"/>
                        </a:moveTo>
                        <a:lnTo>
                          <a:pt x="3561" y="1697"/>
                        </a:lnTo>
                        <a:moveTo>
                          <a:pt x="2544" y="2375"/>
                        </a:moveTo>
                        <a:lnTo>
                          <a:pt x="3561" y="2375"/>
                        </a:lnTo>
                        <a:moveTo>
                          <a:pt x="2544" y="3054"/>
                        </a:moveTo>
                        <a:lnTo>
                          <a:pt x="3222" y="3054"/>
                        </a:lnTo>
                      </a:path>
                    </a:pathLst>
                  </a:custGeom>
                  <a:noFill/>
                  <a:ln w="19050" cap="sq">
                    <a:solidFill>
                      <a:srgbClr val="0873CA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BC27D02D-8758-4C58-BD85-76101398D1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01721" y="2876476"/>
                    <a:ext cx="124140" cy="138160"/>
                  </a:xfrm>
                  <a:prstGeom prst="rect">
                    <a:avLst/>
                  </a:prstGeom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solidFill>
                        <a:schemeClr val="bg1">
                          <a:lumMod val="50000"/>
                        </a:schemeClr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D736F4E-C735-482A-9F9F-0380C965ED09}"/>
                    </a:ext>
                  </a:extLst>
                </p:cNvPr>
                <p:cNvSpPr/>
                <p:nvPr/>
              </p:nvSpPr>
              <p:spPr bwMode="auto">
                <a:xfrm>
                  <a:off x="859436" y="2226976"/>
                  <a:ext cx="58412" cy="58261"/>
                </a:xfrm>
                <a:prstGeom prst="ellipse">
                  <a:avLst/>
                </a:prstGeom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solidFill>
                      <a:schemeClr val="bg1">
                        <a:lumMod val="50000"/>
                      </a:schemeClr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81D8C071-AA3A-42F4-BBC6-39D1A4755229}"/>
                    </a:ext>
                  </a:extLst>
                </p:cNvPr>
                <p:cNvCxnSpPr/>
                <p:nvPr/>
              </p:nvCxnSpPr>
              <p:spPr>
                <a:xfrm>
                  <a:off x="851566" y="2317546"/>
                  <a:ext cx="72137" cy="1"/>
                </a:xfrm>
                <a:prstGeom prst="line">
                  <a:avLst/>
                </a:prstGeom>
                <a:ln w="19050">
                  <a:solidFill>
                    <a:srgbClr val="0873CA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39F4555-DC9C-4C6D-9768-3C083337EDC4}"/>
                  </a:ext>
                </a:extLst>
              </p:cNvPr>
              <p:cNvSpPr/>
              <p:nvPr/>
            </p:nvSpPr>
            <p:spPr bwMode="auto">
              <a:xfrm>
                <a:off x="2358271" y="1662880"/>
                <a:ext cx="456283" cy="456283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B477B1A2-639E-4A3B-9610-1D4E8176D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82986" y="1772857"/>
                <a:ext cx="225438" cy="2398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41D83B3-F777-420F-9FE8-EA94902A727A}"/>
                  </a:ext>
                </a:extLst>
              </p:cNvPr>
              <p:cNvSpPr/>
              <p:nvPr/>
            </p:nvSpPr>
            <p:spPr bwMode="auto">
              <a:xfrm>
                <a:off x="4174917" y="1662879"/>
                <a:ext cx="456283" cy="456283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3D3A766-878F-46BF-A34E-2E43058C3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0844" y="1765768"/>
                <a:ext cx="264275" cy="228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1A69703-5E55-4080-B20F-A8143CABE609}"/>
                  </a:ext>
                </a:extLst>
              </p:cNvPr>
              <p:cNvSpPr/>
              <p:nvPr/>
            </p:nvSpPr>
            <p:spPr bwMode="auto">
              <a:xfrm>
                <a:off x="5858011" y="1663891"/>
                <a:ext cx="456283" cy="456283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CECC9F8-2F91-4465-8910-E3FF82FAF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5947058" y="1753527"/>
                <a:ext cx="259273" cy="2416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E4A5367-75F9-40FA-8D21-242A63ABEE6E}"/>
                  </a:ext>
                </a:extLst>
              </p:cNvPr>
              <p:cNvSpPr/>
              <p:nvPr/>
            </p:nvSpPr>
            <p:spPr bwMode="auto">
              <a:xfrm>
                <a:off x="7616418" y="1662879"/>
                <a:ext cx="457296" cy="457296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0F6A28D-6354-48BE-9D27-5CBACB5A3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24192" y="1749764"/>
                <a:ext cx="214932" cy="2835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F3DBA7B-9A97-42D9-8945-D80EA13F5D5A}"/>
                  </a:ext>
                </a:extLst>
              </p:cNvPr>
              <p:cNvSpPr/>
              <p:nvPr/>
            </p:nvSpPr>
            <p:spPr bwMode="auto">
              <a:xfrm>
                <a:off x="9301792" y="1665993"/>
                <a:ext cx="457296" cy="457296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4D64029-29AB-4074-9A78-513B14385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417501" y="1783592"/>
                <a:ext cx="225878" cy="22587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C0B704A-A107-4A5A-B66F-27FDB5F173AA}"/>
                  </a:ext>
                </a:extLst>
              </p:cNvPr>
              <p:cNvSpPr/>
              <p:nvPr/>
            </p:nvSpPr>
            <p:spPr bwMode="auto">
              <a:xfrm>
                <a:off x="11045532" y="1665993"/>
                <a:ext cx="457296" cy="457296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clock_2" title="Icon of a clock with an arrow pointing counterclockwise">
                <a:extLst>
                  <a:ext uri="{FF2B5EF4-FFF2-40B4-BE49-F238E27FC236}">
                    <a16:creationId xmlns:a16="http://schemas.microsoft.com/office/drawing/2014/main" id="{1EE81587-B29C-4D7C-B2E6-4AA6512836B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61029" y="1787006"/>
                <a:ext cx="230227" cy="215838"/>
              </a:xfrm>
              <a:custGeom>
                <a:avLst/>
                <a:gdLst>
                  <a:gd name="T0" fmla="*/ 43 w 354"/>
                  <a:gd name="T1" fmla="*/ 245 h 332"/>
                  <a:gd name="T2" fmla="*/ 22 w 354"/>
                  <a:gd name="T3" fmla="*/ 166 h 332"/>
                  <a:gd name="T4" fmla="*/ 188 w 354"/>
                  <a:gd name="T5" fmla="*/ 0 h 332"/>
                  <a:gd name="T6" fmla="*/ 354 w 354"/>
                  <a:gd name="T7" fmla="*/ 166 h 332"/>
                  <a:gd name="T8" fmla="*/ 188 w 354"/>
                  <a:gd name="T9" fmla="*/ 332 h 332"/>
                  <a:gd name="T10" fmla="*/ 110 w 354"/>
                  <a:gd name="T11" fmla="*/ 313 h 332"/>
                  <a:gd name="T12" fmla="*/ 0 w 354"/>
                  <a:gd name="T13" fmla="*/ 234 h 332"/>
                  <a:gd name="T14" fmla="*/ 43 w 354"/>
                  <a:gd name="T15" fmla="*/ 245 h 332"/>
                  <a:gd name="T16" fmla="*/ 55 w 354"/>
                  <a:gd name="T17" fmla="*/ 202 h 332"/>
                  <a:gd name="T18" fmla="*/ 184 w 354"/>
                  <a:gd name="T19" fmla="*/ 36 h 332"/>
                  <a:gd name="T20" fmla="*/ 184 w 354"/>
                  <a:gd name="T21" fmla="*/ 169 h 332"/>
                  <a:gd name="T22" fmla="*/ 272 w 354"/>
                  <a:gd name="T23" fmla="*/ 24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4" h="332">
                    <a:moveTo>
                      <a:pt x="43" y="245"/>
                    </a:moveTo>
                    <a:cubicBezTo>
                      <a:pt x="30" y="222"/>
                      <a:pt x="22" y="195"/>
                      <a:pt x="22" y="166"/>
                    </a:cubicBezTo>
                    <a:cubicBezTo>
                      <a:pt x="22" y="75"/>
                      <a:pt x="97" y="0"/>
                      <a:pt x="188" y="0"/>
                    </a:cubicBezTo>
                    <a:cubicBezTo>
                      <a:pt x="280" y="0"/>
                      <a:pt x="354" y="75"/>
                      <a:pt x="354" y="166"/>
                    </a:cubicBezTo>
                    <a:cubicBezTo>
                      <a:pt x="354" y="258"/>
                      <a:pt x="280" y="332"/>
                      <a:pt x="188" y="332"/>
                    </a:cubicBezTo>
                    <a:cubicBezTo>
                      <a:pt x="160" y="332"/>
                      <a:pt x="134" y="325"/>
                      <a:pt x="110" y="313"/>
                    </a:cubicBezTo>
                    <a:moveTo>
                      <a:pt x="0" y="234"/>
                    </a:moveTo>
                    <a:cubicBezTo>
                      <a:pt x="43" y="245"/>
                      <a:pt x="43" y="245"/>
                      <a:pt x="43" y="245"/>
                    </a:cubicBezTo>
                    <a:cubicBezTo>
                      <a:pt x="55" y="202"/>
                      <a:pt x="55" y="202"/>
                      <a:pt x="55" y="202"/>
                    </a:cubicBezTo>
                    <a:moveTo>
                      <a:pt x="184" y="36"/>
                    </a:moveTo>
                    <a:cubicBezTo>
                      <a:pt x="184" y="169"/>
                      <a:pt x="184" y="169"/>
                      <a:pt x="184" y="169"/>
                    </a:cubicBezTo>
                    <a:cubicBezTo>
                      <a:pt x="272" y="242"/>
                      <a:pt x="272" y="242"/>
                      <a:pt x="272" y="242"/>
                    </a:cubicBezTo>
                  </a:path>
                </a:pathLst>
              </a:custGeom>
              <a:noFill/>
              <a:ln w="19050" cap="sq">
                <a:solidFill>
                  <a:srgbClr val="347DC6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BCDA670-0588-410A-B737-94F1BBAB5C4A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4597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64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8F30EC-5C0E-47A8-84E7-734973F8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5" t="580" r="800" b="16710"/>
          <a:stretch/>
        </p:blipFill>
        <p:spPr>
          <a:xfrm>
            <a:off x="-314" y="-2682"/>
            <a:ext cx="12224686" cy="683673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6429357"/>
            <a:ext cx="12224686" cy="42366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38" y="6520507"/>
            <a:ext cx="989091" cy="211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D386C3-5F59-45C0-A935-211011622C12}"/>
              </a:ext>
            </a:extLst>
          </p:cNvPr>
          <p:cNvSpPr txBox="1"/>
          <p:nvPr userDrawn="1"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38431676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8"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386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oleObject" Target="../embeddings/oleObject64.bin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tags" Target="../tags/tag98.xml"/><Relationship Id="rId2" Type="http://schemas.openxmlformats.org/officeDocument/2006/relationships/slideLayout" Target="../slideLayouts/slideLayout109.xml"/><Relationship Id="rId16" Type="http://schemas.openxmlformats.org/officeDocument/2006/relationships/vmlDrawing" Target="../drawings/vmlDrawing97.v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1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oleObject" Target="../embeddings/oleObject12.bin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ags" Target="../tags/tag1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vmlDrawing" Target="../drawings/vmlDrawing14.v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25.xml"/><Relationship Id="rId16" Type="http://schemas.openxmlformats.org/officeDocument/2006/relationships/tags" Target="../tags/tag2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vmlDrawing" Target="../drawings/vmlDrawing24.v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vmlDrawing" Target="../drawings/vmlDrawing38.v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38.xml"/><Relationship Id="rId16" Type="http://schemas.openxmlformats.org/officeDocument/2006/relationships/oleObject" Target="../embeddings/oleObject23.bin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ags" Target="../tags/tag39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ags" Target="../tags/tag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oleObject" Target="../embeddings/oleObject35.bin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tags" Target="../tags/tag51.xml"/><Relationship Id="rId2" Type="http://schemas.openxmlformats.org/officeDocument/2006/relationships/slideLayout" Target="../slideLayouts/slideLayout49.xml"/><Relationship Id="rId16" Type="http://schemas.openxmlformats.org/officeDocument/2006/relationships/vmlDrawing" Target="../drawings/vmlDrawing50.v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oleObject" Target="../embeddings/oleObject35.bin"/><Relationship Id="rId5" Type="http://schemas.openxmlformats.org/officeDocument/2006/relationships/slideLayout" Target="../slideLayouts/slideLayout66.xml"/><Relationship Id="rId10" Type="http://schemas.openxmlformats.org/officeDocument/2006/relationships/tags" Target="../tags/tag66.xml"/><Relationship Id="rId4" Type="http://schemas.openxmlformats.org/officeDocument/2006/relationships/slideLayout" Target="../slideLayouts/slideLayout65.xml"/><Relationship Id="rId9" Type="http://schemas.openxmlformats.org/officeDocument/2006/relationships/vmlDrawing" Target="../drawings/vmlDrawing65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3.vml"/><Relationship Id="rId3" Type="http://schemas.openxmlformats.org/officeDocument/2006/relationships/slideLayout" Target="../slideLayouts/slideLayout7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3.xml"/><Relationship Id="rId10" Type="http://schemas.openxmlformats.org/officeDocument/2006/relationships/oleObject" Target="../embeddings/oleObject45.bin"/><Relationship Id="rId4" Type="http://schemas.openxmlformats.org/officeDocument/2006/relationships/slideLayout" Target="../slideLayouts/slideLayout72.xml"/><Relationship Id="rId9" Type="http://schemas.openxmlformats.org/officeDocument/2006/relationships/tags" Target="../tags/tag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1.xml"/><Relationship Id="rId21" Type="http://schemas.openxmlformats.org/officeDocument/2006/relationships/vmlDrawing" Target="../drawings/vmlDrawing80.v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oleObject" Target="../embeddings/oleObject50.bin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tags" Target="../tags/tag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think-cell Slide" r:id="rId18" imgW="378" imgH="377" progId="TCLayout.ActiveDocument.1">
                  <p:embed/>
                </p:oleObj>
              </mc:Choice>
              <mc:Fallback>
                <p:oleObj name="think-cell Slide" r:id="rId18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696" y="253713"/>
            <a:ext cx="11655840" cy="9354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8699" y="1348822"/>
            <a:ext cx="11653521" cy="14731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153025" y="6555504"/>
            <a:ext cx="1885950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932563">
              <a:defRPr lang="en-US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IN" kern="0"/>
              <a:t>Microsoft Confidential - Internal Only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58207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947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794" r:id="rId4"/>
    <p:sldLayoutId id="2147483784" r:id="rId5"/>
    <p:sldLayoutId id="2147483664" r:id="rId6"/>
    <p:sldLayoutId id="2147483840" r:id="rId7"/>
    <p:sldLayoutId id="2147483666" r:id="rId8"/>
    <p:sldLayoutId id="2147483667" r:id="rId9"/>
    <p:sldLayoutId id="2147483668" r:id="rId10"/>
    <p:sldLayoutId id="2147483670" r:id="rId11"/>
    <p:sldLayoutId id="2147483671" r:id="rId12"/>
    <p:sldLayoutId id="2147483841" r:id="rId13"/>
    <p:sldLayoutId id="2147483856" r:id="rId14"/>
  </p:sldLayoutIdLst>
  <p:transition>
    <p:fade/>
  </p:transition>
  <p:hf hdr="0" dt="0"/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2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2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392" userDrawn="1">
          <p15:clr>
            <a:srgbClr val="C35EA4"/>
          </p15:clr>
        </p15:guide>
        <p15:guide id="18" orient="horz" pos="763">
          <p15:clr>
            <a:srgbClr val="C35EA4"/>
          </p15:clr>
        </p15:guide>
        <p15:guide id="25" orient="horz" pos="163">
          <p15:clr>
            <a:srgbClr val="C35EA4"/>
          </p15:clr>
        </p15:guide>
        <p15:guide id="26" orient="horz" pos="4056">
          <p15:clr>
            <a:srgbClr val="C35EA4"/>
          </p15:clr>
        </p15:guide>
        <p15:guide id="27" orient="horz" pos="859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4" name="think-cell Slide" r:id="rId18" imgW="378" imgH="377" progId="TCLayout.ActiveDocument.1">
                  <p:embed/>
                </p:oleObj>
              </mc:Choice>
              <mc:Fallback>
                <p:oleObj name="think-cell Slide" r:id="rId18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8519" y="1348821"/>
            <a:ext cx="11653521" cy="14575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 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72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</p:sldLayoutIdLst>
  <p:transition>
    <p:fade/>
  </p:transition>
  <p:hf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8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544">
          <p15:clr>
            <a:srgbClr val="C35EA4"/>
          </p15:clr>
        </p15:guide>
        <p15:guide id="18" orient="horz" pos="763">
          <p15:clr>
            <a:srgbClr val="C35EA4"/>
          </p15:clr>
        </p15:guide>
        <p15:guide id="25" orient="horz" pos="163">
          <p15:clr>
            <a:srgbClr val="C35EA4"/>
          </p15:clr>
        </p15:guide>
        <p15:guide id="26" orient="horz" pos="4056">
          <p15:clr>
            <a:srgbClr val="C35EA4"/>
          </p15:clr>
        </p15:guide>
        <p15:guide id="27" orient="horz" pos="859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297541" y="6395935"/>
            <a:ext cx="454128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r" defTabSz="914367" fontAlgn="base">
              <a:lnSpc>
                <a:spcPct val="90000"/>
              </a:lnSpc>
              <a:spcBef>
                <a:spcPct val="0"/>
              </a:spcBef>
            </a:pPr>
            <a:fld id="{ED077441-DF17-4513-BACB-525ED94CFAE4}" type="slidenum">
              <a:rPr lang="en-US" smtClean="0">
                <a:gradFill>
                  <a:gsLst>
                    <a:gs pos="0">
                      <a:srgbClr val="505050">
                        <a:lumMod val="60000"/>
                        <a:lumOff val="40000"/>
                      </a:srgbClr>
                    </a:gs>
                    <a:gs pos="100000">
                      <a:srgbClr val="505050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</a:rPr>
              <a:pPr algn="r" defTabSz="914367" fontAlgn="base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>
              <a:gradFill>
                <a:gsLst>
                  <a:gs pos="0">
                    <a:srgbClr val="505050">
                      <a:lumMod val="60000"/>
                      <a:lumOff val="40000"/>
                    </a:srgbClr>
                  </a:gs>
                  <a:gs pos="100000">
                    <a:srgbClr val="505050">
                      <a:lumMod val="60000"/>
                      <a:lumOff val="40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2058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31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pos="2102">
          <p15:clr>
            <a:srgbClr val="A4A3A4"/>
          </p15:clr>
        </p15:guide>
        <p15:guide id="8" pos="3918">
          <p15:clr>
            <a:srgbClr val="A4A3A4"/>
          </p15:clr>
        </p15:guide>
        <p15:guide id="12" pos="5731">
          <p15:clr>
            <a:srgbClr val="A4A3A4"/>
          </p15:clr>
        </p15:guide>
        <p15:guide id="16" pos="288">
          <p15:clr>
            <a:srgbClr val="A4A3A4"/>
          </p15:clr>
        </p15:guide>
        <p15:guide id="17" pos="7546">
          <p15:clr>
            <a:srgbClr val="A4A3A4"/>
          </p15:clr>
        </p15:guide>
        <p15:guide id="25" orient="horz" pos="287">
          <p15:clr>
            <a:srgbClr val="A4A3A4"/>
          </p15:clr>
        </p15:guide>
        <p15:guide id="26" orient="horz" pos="4118">
          <p15:clr>
            <a:srgbClr val="A4A3A4"/>
          </p15:clr>
        </p15:guide>
        <p15:guide id="27" orient="horz" pos="387">
          <p15:clr>
            <a:srgbClr val="A4A3A4"/>
          </p15:clr>
        </p15:guide>
        <p15:guide id="32" orient="horz" pos="675">
          <p15:clr>
            <a:srgbClr val="A4A3A4"/>
          </p15:clr>
        </p15:guide>
        <p15:guide id="33" orient="horz" pos="965">
          <p15:clr>
            <a:srgbClr val="A4A3A4"/>
          </p15:clr>
        </p15:guide>
        <p15:guide id="34" orient="horz" pos="1253">
          <p15:clr>
            <a:srgbClr val="A4A3A4"/>
          </p15:clr>
        </p15:guide>
        <p15:guide id="35" orient="horz" pos="1538">
          <p15:clr>
            <a:srgbClr val="A4A3A4"/>
          </p15:clr>
        </p15:guide>
        <p15:guide id="36" orient="horz" pos="1826">
          <p15:clr>
            <a:srgbClr val="A4A3A4"/>
          </p15:clr>
        </p15:guide>
        <p15:guide id="37" orient="horz" pos="2115">
          <p15:clr>
            <a:srgbClr val="A4A3A4"/>
          </p15:clr>
        </p15:guide>
        <p15:guide id="38" orient="horz" pos="2406">
          <p15:clr>
            <a:srgbClr val="A4A3A4"/>
          </p15:clr>
        </p15:guide>
        <p15:guide id="39" orient="horz" pos="2694">
          <p15:clr>
            <a:srgbClr val="A4A3A4"/>
          </p15:clr>
        </p15:guide>
        <p15:guide id="40" orient="horz" pos="2981">
          <p15:clr>
            <a:srgbClr val="A4A3A4"/>
          </p15:clr>
        </p15:guide>
        <p15:guide id="41" orient="horz" pos="3267">
          <p15:clr>
            <a:srgbClr val="A4A3A4"/>
          </p15:clr>
        </p15:guide>
        <p15:guide id="42" orient="horz" pos="3557">
          <p15:clr>
            <a:srgbClr val="A4A3A4"/>
          </p15:clr>
        </p15:guide>
        <p15:guide id="43" orient="horz" pos="3842">
          <p15:clr>
            <a:srgbClr val="A4A3A4"/>
          </p15:clr>
        </p15:guide>
        <p15:guide id="44" pos="4824">
          <p15:clr>
            <a:srgbClr val="FBAE4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6" name="think-cell Slide" r:id="rId13" imgW="378" imgH="377" progId="TCLayout.ActiveDocument.1">
                  <p:embed/>
                </p:oleObj>
              </mc:Choice>
              <mc:Fallback>
                <p:oleObj name="think-cell Slide" r:id="rId13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8519" y="1348821"/>
            <a:ext cx="11653521" cy="14575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154960" y="6526583"/>
            <a:ext cx="1882080" cy="1385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/>
              <a:t>Microsoft Confidential – Internal Only 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49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858" r:id="rId2"/>
    <p:sldLayoutId id="2147483820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</p:sldLayoutIdLst>
  <p:transition>
    <p:fade/>
  </p:transition>
  <p:hf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544">
          <p15:clr>
            <a:srgbClr val="C35EA4"/>
          </p15:clr>
        </p15:guide>
        <p15:guide id="18" orient="horz" pos="763">
          <p15:clr>
            <a:srgbClr val="C35EA4"/>
          </p15:clr>
        </p15:guide>
        <p15:guide id="25" orient="horz" pos="163">
          <p15:clr>
            <a:srgbClr val="C35EA4"/>
          </p15:clr>
        </p15:guide>
        <p15:guide id="26" orient="horz" pos="4056">
          <p15:clr>
            <a:srgbClr val="C35EA4"/>
          </p15:clr>
        </p15:guide>
        <p15:guide id="27" orient="horz" pos="859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6" name="think-cell Slide" r:id="rId17" imgW="378" imgH="377" progId="TCLayout.ActiveDocument.1">
                  <p:embed/>
                </p:oleObj>
              </mc:Choice>
              <mc:Fallback>
                <p:oleObj name="think-cell Slide" r:id="rId17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8519" y="1348821"/>
            <a:ext cx="11653521" cy="14575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56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transition>
    <p:fade/>
  </p:transition>
  <p:hf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8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544">
          <p15:clr>
            <a:srgbClr val="C35EA4"/>
          </p15:clr>
        </p15:guide>
        <p15:guide id="18" orient="horz" pos="763">
          <p15:clr>
            <a:srgbClr val="C35EA4"/>
          </p15:clr>
        </p15:guide>
        <p15:guide id="25" orient="horz" pos="163">
          <p15:clr>
            <a:srgbClr val="C35EA4"/>
          </p15:clr>
        </p15:guide>
        <p15:guide id="26" orient="horz" pos="4056">
          <p15:clr>
            <a:srgbClr val="C35EA4"/>
          </p15:clr>
        </p15:guide>
        <p15:guide id="27" orient="horz" pos="859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2" name="think-cell Slide" r:id="rId16" imgW="378" imgH="377" progId="TCLayout.ActiveDocument.1">
                  <p:embed/>
                </p:oleObj>
              </mc:Choice>
              <mc:Fallback>
                <p:oleObj name="think-cell Slide" r:id="rId16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C5A6E45-C781-4F9D-9E55-677B3969971A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defTabSz="932472" eaLnBrk="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b="0" i="0" baseline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+mn-ea"/>
              <a:cs typeface="Segoe UI" pitchFamily="34" charset="0"/>
              <a:sym typeface="Segoe UI Light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53713"/>
            <a:ext cx="11427460" cy="9354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348821"/>
            <a:ext cx="11427458" cy="14865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862295" y="6572095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583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ransition>
    <p:fade/>
  </p:transition>
  <p:hf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2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2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368">
          <p15:clr>
            <a:srgbClr val="C35EA4"/>
          </p15:clr>
        </p15:guide>
        <p15:guide id="18" orient="horz" pos="763">
          <p15:clr>
            <a:srgbClr val="C35EA4"/>
          </p15:clr>
        </p15:guide>
        <p15:guide id="25" orient="horz" pos="163">
          <p15:clr>
            <a:srgbClr val="C35EA4"/>
          </p15:clr>
        </p15:guide>
        <p15:guide id="26" orient="horz" pos="4056">
          <p15:clr>
            <a:srgbClr val="C35EA4"/>
          </p15:clr>
        </p15:guide>
        <p15:guide id="27" orient="horz" pos="85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0" name="think-cell Slide" r:id="rId18" imgW="378" imgH="377" progId="TCLayout.ActiveDocument.1">
                  <p:embed/>
                </p:oleObj>
              </mc:Choice>
              <mc:Fallback>
                <p:oleObj name="think-cell Slide" r:id="rId18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8519" y="1348821"/>
            <a:ext cx="11653521" cy="14575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212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</p:sldLayoutIdLst>
  <p:transition>
    <p:fade/>
  </p:transition>
  <p:hf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8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544">
          <p15:clr>
            <a:srgbClr val="C35EA4"/>
          </p15:clr>
        </p15:guide>
        <p15:guide id="18" orient="horz" pos="763">
          <p15:clr>
            <a:srgbClr val="C35EA4"/>
          </p15:clr>
        </p15:guide>
        <p15:guide id="25" orient="horz" pos="163">
          <p15:clr>
            <a:srgbClr val="C35EA4"/>
          </p15:clr>
        </p15:guide>
        <p15:guide id="26" orient="horz" pos="4056">
          <p15:clr>
            <a:srgbClr val="C35EA4"/>
          </p15:clr>
        </p15:guide>
        <p15:guide id="27" orient="horz" pos="859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04" name="think-cell Slide" r:id="rId11" imgW="378" imgH="377" progId="TCLayout.ActiveDocument.1">
                  <p:embed/>
                </p:oleObj>
              </mc:Choice>
              <mc:Fallback>
                <p:oleObj name="think-cell Slide" r:id="rId11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8519" y="1348821"/>
            <a:ext cx="11653521" cy="14575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09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</p:sldLayoutIdLst>
  <p:transition>
    <p:fade/>
  </p:transition>
  <p:hf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8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544">
          <p15:clr>
            <a:srgbClr val="C35EA4"/>
          </p15:clr>
        </p15:guide>
        <p15:guide id="18" orient="horz" pos="763">
          <p15:clr>
            <a:srgbClr val="C35EA4"/>
          </p15:clr>
        </p15:guide>
        <p15:guide id="25" orient="horz" pos="163">
          <p15:clr>
            <a:srgbClr val="C35EA4"/>
          </p15:clr>
        </p15:guide>
        <p15:guide id="26" orient="horz" pos="4056">
          <p15:clr>
            <a:srgbClr val="C35EA4"/>
          </p15:clr>
        </p15:guide>
        <p15:guide id="27" orient="horz" pos="85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6" name="think-cell Slide" r:id="rId10" imgW="378" imgH="377" progId="TCLayout.ActiveDocument.1">
                  <p:embed/>
                </p:oleObj>
              </mc:Choice>
              <mc:Fallback>
                <p:oleObj name="think-cell Slide" r:id="rId10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518" y="253713"/>
            <a:ext cx="11655840" cy="9354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8519" y="1348821"/>
            <a:ext cx="11653521" cy="14575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265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882"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804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</p:sldLayoutIdLst>
  <p:transition>
    <p:fade/>
  </p:transition>
  <p:hf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176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544">
          <p15:clr>
            <a:srgbClr val="C35EA4"/>
          </p15:clr>
        </p15:guide>
        <p15:guide id="18" orient="horz" pos="763">
          <p15:clr>
            <a:srgbClr val="C35EA4"/>
          </p15:clr>
        </p15:guide>
        <p15:guide id="25" orient="horz" pos="163">
          <p15:clr>
            <a:srgbClr val="C35EA4"/>
          </p15:clr>
        </p15:guide>
        <p15:guide id="26" orient="horz" pos="4056">
          <p15:clr>
            <a:srgbClr val="C35EA4"/>
          </p15:clr>
        </p15:guide>
        <p15:guide id="27" orient="horz" pos="859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EA33-3EA3-40CB-B57A-650502959A2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13-Jul-18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A35C8-A3F9-4FF2-8CC3-C4EAF65AD2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61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4" name="think-cell Slide" r:id="rId23" imgW="378" imgH="377" progId="TCLayout.ActiveDocument.1">
                  <p:embed/>
                </p:oleObj>
              </mc:Choice>
              <mc:Fallback>
                <p:oleObj name="think-cell Slide" r:id="rId23" imgW="378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696" y="253713"/>
            <a:ext cx="11655840" cy="9354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8699" y="1348822"/>
            <a:ext cx="11653521" cy="14731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906110" y="6558207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617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2" r:id="rId15"/>
    <p:sldLayoutId id="2147483948" r:id="rId16"/>
    <p:sldLayoutId id="2147483949" r:id="rId17"/>
    <p:sldLayoutId id="2147483950" r:id="rId18"/>
    <p:sldLayoutId id="2147483951" r:id="rId19"/>
  </p:sldLayoutIdLst>
  <p:transition>
    <p:fade/>
  </p:transition>
  <p:hf hdr="0" dt="0"/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2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2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C35EA4"/>
          </p15:clr>
        </p15:guide>
        <p15:guide id="25" orient="horz" pos="163">
          <p15:clr>
            <a:srgbClr val="C35EA4"/>
          </p15:clr>
        </p15:guide>
        <p15:guide id="26" orient="horz" pos="4056">
          <p15:clr>
            <a:srgbClr val="C35EA4"/>
          </p15:clr>
        </p15:guide>
        <p15:guide id="27" orient="horz" pos="85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aka.ms/sh-rc/assessments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aka.ms/sh-rc/assessments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aka.ms/sh-rc/learn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aka.ms/sh-rc/learn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6.png"/><Relationship Id="rId5" Type="http://schemas.openxmlformats.org/officeDocument/2006/relationships/hyperlink" Target="http://aka.ms/sh-rc/services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hyperlink" Target="http://aka.ms/sh-rc/updatecent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aka.ms/sh-rc/updatecenter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h-r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6.xml"/><Relationship Id="rId4" Type="http://schemas.openxmlformats.org/officeDocument/2006/relationships/hyperlink" Target="mailto:serviceshubteam@ppas.uservoic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h-r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6.xml"/><Relationship Id="rId6" Type="http://schemas.openxmlformats.org/officeDocument/2006/relationships/hyperlink" Target="mailto:serviceshubteam@ppas.uservoice.com" TargetMode="External"/><Relationship Id="rId5" Type="http://schemas.openxmlformats.org/officeDocument/2006/relationships/hyperlink" Target="https://support.microsoft.com/id-id/premier" TargetMode="External"/><Relationship Id="rId4" Type="http://schemas.openxmlformats.org/officeDocument/2006/relationships/hyperlink" Target="https://aka.ms/sh-rc-cs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h-r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6.xml"/><Relationship Id="rId5" Type="http://schemas.openxmlformats.org/officeDocument/2006/relationships/hyperlink" Target="https://aka.ms/sh-rc-cws" TargetMode="External"/><Relationship Id="rId4" Type="http://schemas.openxmlformats.org/officeDocument/2006/relationships/hyperlink" Target="https://aka.ms/sh-rc-aso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h-r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6.xml"/><Relationship Id="rId4" Type="http://schemas.openxmlformats.org/officeDocument/2006/relationships/hyperlink" Target="https://aka.ms/sh-rc-cw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h-rc-gs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ka.ms/sh-rc-msa" TargetMode="External"/><Relationship Id="rId5" Type="http://schemas.openxmlformats.org/officeDocument/2006/relationships/hyperlink" Target="https://aka.ms/sh-rc" TargetMode="External"/><Relationship Id="rId4" Type="http://schemas.openxmlformats.org/officeDocument/2006/relationships/hyperlink" Target="https://aka.ms/sh-rcassessmen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sh-rc/new" TargetMode="External"/><Relationship Id="rId3" Type="http://schemas.openxmlformats.org/officeDocument/2006/relationships/hyperlink" Target="https://serviceshub.microsoft.com/" TargetMode="External"/><Relationship Id="rId7" Type="http://schemas.openxmlformats.org/officeDocument/2006/relationships/hyperlink" Target="http://aka.ms/sh-rc/features" TargetMode="External"/><Relationship Id="rId2" Type="http://schemas.openxmlformats.org/officeDocument/2006/relationships/hyperlink" Target="https://aka.ms/Unified-Suppor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aka.ms/sh-rc/onboarding" TargetMode="External"/><Relationship Id="rId5" Type="http://schemas.openxmlformats.org/officeDocument/2006/relationships/hyperlink" Target="http://aka.ms/sh-rc/overview" TargetMode="External"/><Relationship Id="rId10" Type="http://schemas.openxmlformats.org/officeDocument/2006/relationships/hyperlink" Target="https://www.microsoft.com/trustcenter" TargetMode="External"/><Relationship Id="rId4" Type="http://schemas.openxmlformats.org/officeDocument/2006/relationships/hyperlink" Target="http://aka.ms/sh-rc" TargetMode="External"/><Relationship Id="rId9" Type="http://schemas.openxmlformats.org/officeDocument/2006/relationships/hyperlink" Target="http://go.microsoft.com/fwlink/?LinkId=52183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Relationship Id="rId5" Type="http://schemas.openxmlformats.org/officeDocument/2006/relationships/hyperlink" Target="http://aka.ms/sh-rc/dashboard" TargetMode="Externa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8.png"/><Relationship Id="rId5" Type="http://schemas.openxmlformats.org/officeDocument/2006/relationships/hyperlink" Target="http://aka.ms/sh-rc/contracts" TargetMode="Externa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aka.ms/sh-rc/assessments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8112641" y="1631445"/>
            <a:ext cx="3622157" cy="1792326"/>
          </a:xfrm>
        </p:spPr>
        <p:txBody>
          <a:bodyPr/>
          <a:lstStyle/>
          <a:p>
            <a:r>
              <a:rPr lang="id-ID"/>
              <a:t>Pengalaman digital baru eksklusif yang hanya ada di Unified Support</a:t>
            </a:r>
          </a:p>
          <a:p>
            <a:endParaRPr lang="id-ID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flipH="1">
            <a:off x="8112641" y="258763"/>
            <a:ext cx="3622158" cy="1528400"/>
          </a:xfrm>
        </p:spPr>
        <p:txBody>
          <a:bodyPr/>
          <a:lstStyle/>
          <a:p>
            <a:r>
              <a:rPr lang="id-ID"/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31839090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5A11F61-F078-47A1-BCB5-C90237DCD767}"/>
              </a:ext>
            </a:extLst>
          </p:cNvPr>
          <p:cNvGrpSpPr/>
          <p:nvPr/>
        </p:nvGrpSpPr>
        <p:grpSpPr>
          <a:xfrm>
            <a:off x="2416629" y="1090007"/>
            <a:ext cx="9774455" cy="5338007"/>
            <a:chOff x="2375842" y="1090260"/>
            <a:chExt cx="9815941" cy="535307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A58542-E858-45FA-87FE-946234999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1"/>
            <a:stretch/>
          </p:blipFill>
          <p:spPr>
            <a:xfrm>
              <a:off x="4011235" y="1090555"/>
              <a:ext cx="8180548" cy="5335505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A7F7E19-B459-4A2D-8C28-0E3B78B31C8B}"/>
                </a:ext>
              </a:extLst>
            </p:cNvPr>
            <p:cNvSpPr/>
            <p:nvPr/>
          </p:nvSpPr>
          <p:spPr bwMode="auto">
            <a:xfrm>
              <a:off x="2375842" y="1090260"/>
              <a:ext cx="3733506" cy="535307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43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F98E21D-55F9-7D40-9763-ACFB17B92FFA}"/>
              </a:ext>
            </a:extLst>
          </p:cNvPr>
          <p:cNvSpPr/>
          <p:nvPr/>
        </p:nvSpPr>
        <p:spPr bwMode="auto">
          <a:xfrm>
            <a:off x="4078737" y="216850"/>
            <a:ext cx="440919" cy="440918"/>
          </a:xfrm>
          <a:prstGeom prst="ellipse">
            <a:avLst/>
          </a:prstGeom>
          <a:solidFill>
            <a:srgbClr val="FBFB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F98A45-7D8D-F24A-9554-C3C597936596}"/>
              </a:ext>
            </a:extLst>
          </p:cNvPr>
          <p:cNvSpPr txBox="1"/>
          <p:nvPr/>
        </p:nvSpPr>
        <p:spPr>
          <a:xfrm>
            <a:off x="3579857" y="558085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Kesehatan Lingkungan TI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989CC2-1177-1F4C-A05B-2F24AAACBF82}"/>
              </a:ext>
            </a:extLst>
          </p:cNvPr>
          <p:cNvSpPr txBox="1"/>
          <p:nvPr/>
        </p:nvSpPr>
        <p:spPr>
          <a:xfrm>
            <a:off x="5141969" y="473029"/>
            <a:ext cx="1826834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Belajar </a:t>
            </a:r>
            <a:br>
              <a:rPr dirty="0"/>
            </a:b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Atas permintaan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07322" y="47303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Pusat Pembaruan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AD0EBB-5FBB-CF4F-9DFB-35571A709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98" y="323088"/>
            <a:ext cx="264275" cy="22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087EE8-9ED2-40C5-968F-CDB3C062F4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5558" r="12589" b="18365"/>
          <a:stretch/>
        </p:blipFill>
        <p:spPr>
          <a:xfrm>
            <a:off x="6130880" y="1514252"/>
            <a:ext cx="5582149" cy="3389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71151A-ACF9-41E3-B96B-B750649D82A4}"/>
              </a:ext>
            </a:extLst>
          </p:cNvPr>
          <p:cNvSpPr txBox="1"/>
          <p:nvPr/>
        </p:nvSpPr>
        <p:spPr>
          <a:xfrm>
            <a:off x="320040" y="5486400"/>
            <a:ext cx="4514850" cy="8648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6"/>
              </a:rPr>
              <a:t>http://aka.ms/sh-rc/assessments</a:t>
            </a:r>
            <a:endParaRPr lang="id-ID" sz="1000" u="sng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>
              <a:solidFill>
                <a:srgbClr val="505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A9A8E6-B206-40D3-96C2-F72889FE739A}"/>
              </a:ext>
            </a:extLst>
          </p:cNvPr>
          <p:cNvSpPr txBox="1"/>
          <p:nvPr/>
        </p:nvSpPr>
        <p:spPr>
          <a:xfrm>
            <a:off x="228600" y="1280160"/>
            <a:ext cx="4049486" cy="15696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spcBef>
                <a:spcPts val="200"/>
              </a:spcBef>
              <a:spcAft>
                <a:spcPts val="500"/>
              </a:spcAft>
            </a:pPr>
            <a:r>
              <a:rPr lang="id-ID" b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</a:rPr>
              <a:t>Menjaga lingkungan TI Anda tetap sehat dengan penilaian atas permintaan</a:t>
            </a: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lang="id-ID" sz="800" b="1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Memahami informasi akar masalah dengan rekomendasi yang mudah dipahami</a:t>
            </a:r>
          </a:p>
        </p:txBody>
      </p:sp>
    </p:spTree>
    <p:extLst>
      <p:ext uri="{BB962C8B-B14F-4D97-AF65-F5344CB8AC3E}">
        <p14:creationId xmlns:p14="http://schemas.microsoft.com/office/powerpoint/2010/main" val="21797806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11E19B2-C713-480B-B60C-BC2310DEA9B9}"/>
              </a:ext>
            </a:extLst>
          </p:cNvPr>
          <p:cNvGrpSpPr/>
          <p:nvPr/>
        </p:nvGrpSpPr>
        <p:grpSpPr>
          <a:xfrm>
            <a:off x="2416629" y="1090007"/>
            <a:ext cx="9774455" cy="5338007"/>
            <a:chOff x="2375842" y="1090260"/>
            <a:chExt cx="9815941" cy="535307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DF753FB-8924-4432-8AAA-71F1B04C1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1"/>
            <a:stretch/>
          </p:blipFill>
          <p:spPr>
            <a:xfrm>
              <a:off x="4011235" y="1090555"/>
              <a:ext cx="8180548" cy="533550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249AB7-53B5-4B60-B5A7-2BF4777182F0}"/>
                </a:ext>
              </a:extLst>
            </p:cNvPr>
            <p:cNvSpPr/>
            <p:nvPr/>
          </p:nvSpPr>
          <p:spPr bwMode="auto">
            <a:xfrm>
              <a:off x="2375842" y="1090260"/>
              <a:ext cx="3733506" cy="535307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43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F98E21D-55F9-7D40-9763-ACFB17B92FFA}"/>
              </a:ext>
            </a:extLst>
          </p:cNvPr>
          <p:cNvSpPr/>
          <p:nvPr/>
        </p:nvSpPr>
        <p:spPr bwMode="auto">
          <a:xfrm>
            <a:off x="4078737" y="216850"/>
            <a:ext cx="440919" cy="440918"/>
          </a:xfrm>
          <a:prstGeom prst="ellipse">
            <a:avLst/>
          </a:prstGeom>
          <a:solidFill>
            <a:srgbClr val="FBFB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F98A45-7D8D-F24A-9554-C3C597936596}"/>
              </a:ext>
            </a:extLst>
          </p:cNvPr>
          <p:cNvSpPr txBox="1"/>
          <p:nvPr/>
        </p:nvSpPr>
        <p:spPr>
          <a:xfrm>
            <a:off x="3579857" y="558085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Kesehatan Lingkungan TI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989CC2-1177-1F4C-A05B-2F24AAACBF82}"/>
              </a:ext>
            </a:extLst>
          </p:cNvPr>
          <p:cNvSpPr txBox="1"/>
          <p:nvPr/>
        </p:nvSpPr>
        <p:spPr>
          <a:xfrm>
            <a:off x="5087987" y="473029"/>
            <a:ext cx="193479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Belajar </a:t>
            </a:r>
            <a:br>
              <a:rPr dirty="0"/>
            </a:b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Atas permintaan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07322" y="47303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Pusat Pembaruan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AD0EBB-5FBB-CF4F-9DFB-35571A709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98" y="323088"/>
            <a:ext cx="264275" cy="22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E3E1E2-0177-421A-A9F0-9956E6DD96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8144"/>
          <a:stretch/>
        </p:blipFill>
        <p:spPr>
          <a:xfrm>
            <a:off x="6124956" y="1490840"/>
            <a:ext cx="5577187" cy="36248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6EF9B1-14F9-4A8C-BB58-D2C272637006}"/>
              </a:ext>
            </a:extLst>
          </p:cNvPr>
          <p:cNvSpPr txBox="1"/>
          <p:nvPr/>
        </p:nvSpPr>
        <p:spPr>
          <a:xfrm>
            <a:off x="320040" y="5486400"/>
            <a:ext cx="4514850" cy="8648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6"/>
              </a:rPr>
              <a:t>http://aka.ms/sh-rc/assessments</a:t>
            </a:r>
            <a:endParaRPr lang="id-ID" sz="1000" u="sng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>
              <a:solidFill>
                <a:srgbClr val="505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D26A96-C719-48AC-AA5C-017B81304ABE}"/>
              </a:ext>
            </a:extLst>
          </p:cNvPr>
          <p:cNvSpPr txBox="1"/>
          <p:nvPr/>
        </p:nvSpPr>
        <p:spPr>
          <a:xfrm>
            <a:off x="228600" y="1280160"/>
            <a:ext cx="4179873" cy="19800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spcBef>
                <a:spcPts val="200"/>
              </a:spcBef>
              <a:spcAft>
                <a:spcPts val="500"/>
              </a:spcAft>
            </a:pPr>
            <a:r>
              <a:rPr lang="id-ID" b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</a:rPr>
              <a:t>Menjaga lingkungan TI Anda tetap sehat dengan penilaian atas permintaan</a:t>
            </a: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lang="id-ID" sz="800" b="1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Mengonfigurasi sekali dan menjalankan atas permintaan pada jadwal Anda</a:t>
            </a: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lang="id-ID" sz="2000" b="1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8853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639B915-7ED3-48B5-9215-C46AF70ED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r="137"/>
          <a:stretch/>
        </p:blipFill>
        <p:spPr>
          <a:xfrm>
            <a:off x="-4" y="1090555"/>
            <a:ext cx="9090835" cy="534834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FD0E3D-4E9E-4504-AB6E-025418B0F4F7}"/>
              </a:ext>
            </a:extLst>
          </p:cNvPr>
          <p:cNvSpPr/>
          <p:nvPr/>
        </p:nvSpPr>
        <p:spPr bwMode="auto">
          <a:xfrm>
            <a:off x="5844926" y="1100893"/>
            <a:ext cx="6336913" cy="533800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6000">
                <a:schemeClr val="tx1"/>
              </a:gs>
              <a:gs pos="100000">
                <a:schemeClr val="tx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0ECE02F-6B7B-496B-A968-7EA90E6484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"/>
          <a:stretch/>
        </p:blipFill>
        <p:spPr>
          <a:xfrm>
            <a:off x="613765" y="1476224"/>
            <a:ext cx="5627548" cy="378847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F98E21D-55F9-7D40-9763-ACFB17B92FFA}"/>
              </a:ext>
            </a:extLst>
          </p:cNvPr>
          <p:cNvSpPr/>
          <p:nvPr/>
        </p:nvSpPr>
        <p:spPr bwMode="auto">
          <a:xfrm>
            <a:off x="5844927" y="216850"/>
            <a:ext cx="440919" cy="440918"/>
          </a:xfrm>
          <a:prstGeom prst="ellipse">
            <a:avLst/>
          </a:prstGeom>
          <a:solidFill>
            <a:srgbClr val="FBFB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989CC2-1177-1F4C-A05B-2F24AAACBF82}"/>
              </a:ext>
            </a:extLst>
          </p:cNvPr>
          <p:cNvSpPr txBox="1"/>
          <p:nvPr/>
        </p:nvSpPr>
        <p:spPr>
          <a:xfrm>
            <a:off x="4965707" y="560282"/>
            <a:ext cx="217935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Belajar </a:t>
            </a:r>
            <a:br>
              <a:rPr dirty="0"/>
            </a:b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Atas permintaan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07322" y="47303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Pusat Pembaruan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3E936-36CC-B04B-B3BD-76055DC06B29}"/>
              </a:ext>
            </a:extLst>
          </p:cNvPr>
          <p:cNvSpPr txBox="1"/>
          <p:nvPr/>
        </p:nvSpPr>
        <p:spPr>
          <a:xfrm>
            <a:off x="3579857" y="473029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Kesehatan Lingkungan TI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3F0D60-76AB-004D-A7AD-291710FB0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749" y="352181"/>
            <a:ext cx="259273" cy="24169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7771770" y="1230313"/>
            <a:ext cx="4268538" cy="2494016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</a:pPr>
            <a:r>
              <a:rPr lang="id-ID" b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</a:rPr>
              <a:t>Mengikuti teknologi dengan pengalaman belajar yang unik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</a:pPr>
            <a:endParaRPr lang="id-ID" sz="800" b="1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18745" indent="-11874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Mempelajari kapan saja, di mana saja, pada perangkat apa saja</a:t>
            </a:r>
            <a:endParaRPr lang="id-ID" sz="1600">
              <a:solidFill>
                <a:schemeClr val="bg1">
                  <a:lumMod val="50000"/>
                </a:schemeClr>
              </a:solidFill>
              <a:cs typeface="Segoe UI"/>
            </a:endParaRPr>
          </a:p>
          <a:p>
            <a:pPr marL="118745" indent="-11874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Mengakses ke semua pengalaman pembelajaran atas permintaan seperti video dan laboratorium praktik langsung </a:t>
            </a:r>
            <a:endParaRPr lang="id-ID" sz="1600">
              <a:solidFill>
                <a:schemeClr val="bg1">
                  <a:lumMod val="50000"/>
                </a:schemeClr>
              </a:solidFill>
              <a:cs typeface="Segoe UI"/>
            </a:endParaRP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10C8F2-936F-4B51-98EF-42D579B9F004}"/>
              </a:ext>
            </a:extLst>
          </p:cNvPr>
          <p:cNvSpPr txBox="1"/>
          <p:nvPr/>
        </p:nvSpPr>
        <p:spPr>
          <a:xfrm>
            <a:off x="7909560" y="5486400"/>
            <a:ext cx="4514850" cy="8648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6"/>
              </a:rPr>
              <a:t>http://aka.ms/sh-rc/learn</a:t>
            </a:r>
            <a:endParaRPr lang="id-ID" sz="1000" u="sng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414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6FA5EB-EE2C-4EA1-A9AD-7BCD387428DE}"/>
              </a:ext>
            </a:extLst>
          </p:cNvPr>
          <p:cNvGrpSpPr/>
          <p:nvPr/>
        </p:nvGrpSpPr>
        <p:grpSpPr>
          <a:xfrm>
            <a:off x="-4" y="1090555"/>
            <a:ext cx="12181844" cy="5348345"/>
            <a:chOff x="-4" y="1090555"/>
            <a:chExt cx="12181844" cy="53483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3C72A8F-C6DC-48C4-B9C0-9B855BAC1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0" r="137"/>
            <a:stretch/>
          </p:blipFill>
          <p:spPr>
            <a:xfrm>
              <a:off x="-4" y="1090555"/>
              <a:ext cx="9090835" cy="53483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E6B8AA-0E4A-47D5-B2A3-CB1D06CD2AB3}"/>
                </a:ext>
              </a:extLst>
            </p:cNvPr>
            <p:cNvSpPr/>
            <p:nvPr/>
          </p:nvSpPr>
          <p:spPr bwMode="auto">
            <a:xfrm>
              <a:off x="5935749" y="1100893"/>
              <a:ext cx="6246091" cy="5338007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6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69650DD-4FCE-425D-BD1A-A44B3CE7F9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" r="584" b="2411"/>
          <a:stretch/>
        </p:blipFill>
        <p:spPr>
          <a:xfrm>
            <a:off x="598646" y="1486856"/>
            <a:ext cx="5667189" cy="378541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F98E21D-55F9-7D40-9763-ACFB17B92FFA}"/>
              </a:ext>
            </a:extLst>
          </p:cNvPr>
          <p:cNvSpPr/>
          <p:nvPr/>
        </p:nvSpPr>
        <p:spPr bwMode="auto">
          <a:xfrm>
            <a:off x="5844927" y="216850"/>
            <a:ext cx="440919" cy="440918"/>
          </a:xfrm>
          <a:prstGeom prst="ellipse">
            <a:avLst/>
          </a:prstGeom>
          <a:solidFill>
            <a:srgbClr val="FBFB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989CC2-1177-1F4C-A05B-2F24AAACBF82}"/>
              </a:ext>
            </a:extLst>
          </p:cNvPr>
          <p:cNvSpPr txBox="1"/>
          <p:nvPr/>
        </p:nvSpPr>
        <p:spPr>
          <a:xfrm>
            <a:off x="5087987" y="560282"/>
            <a:ext cx="193479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Belajar </a:t>
            </a:r>
            <a:br>
              <a:rPr dirty="0"/>
            </a:b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Atas permintaan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07322" y="47303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Pusat Pembaruan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3E936-36CC-B04B-B3BD-76055DC06B29}"/>
              </a:ext>
            </a:extLst>
          </p:cNvPr>
          <p:cNvSpPr txBox="1"/>
          <p:nvPr/>
        </p:nvSpPr>
        <p:spPr>
          <a:xfrm>
            <a:off x="3579857" y="473029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Kesehatan Lingkungan TI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3F0D60-76AB-004D-A7AD-291710FB0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749" y="352181"/>
            <a:ext cx="259273" cy="2416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5FA3CD-9BEE-4812-A10D-324B09635657}"/>
              </a:ext>
            </a:extLst>
          </p:cNvPr>
          <p:cNvSpPr txBox="1"/>
          <p:nvPr/>
        </p:nvSpPr>
        <p:spPr>
          <a:xfrm>
            <a:off x="7909560" y="5486400"/>
            <a:ext cx="4514850" cy="8648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6"/>
              </a:rPr>
              <a:t>http://aka.ms/sh-rc/learn</a:t>
            </a:r>
            <a:endParaRPr lang="id-ID" sz="1000" u="sng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>
              <a:solidFill>
                <a:srgbClr val="505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88C00E-ADA3-4D4C-A017-018F24612624}"/>
              </a:ext>
            </a:extLst>
          </p:cNvPr>
          <p:cNvSpPr txBox="1"/>
          <p:nvPr/>
        </p:nvSpPr>
        <p:spPr>
          <a:xfrm>
            <a:off x="7771770" y="1230313"/>
            <a:ext cx="4268538" cy="219547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</a:pPr>
            <a:r>
              <a:rPr lang="id-ID" b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</a:rPr>
              <a:t>Mengikuti teknologi dengan pengalaman belajar yang unik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</a:pPr>
            <a:endParaRPr lang="id-ID" sz="800" b="1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Berpartisipasi dalam webcast pengarahan langsung instruktur dan belajar sendiri dengan jalur pembelajaran mandiri</a:t>
            </a: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866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EF5A9E-93CA-4BC9-B252-FE4DA339AF39}"/>
              </a:ext>
            </a:extLst>
          </p:cNvPr>
          <p:cNvGrpSpPr/>
          <p:nvPr/>
        </p:nvGrpSpPr>
        <p:grpSpPr>
          <a:xfrm>
            <a:off x="-4" y="1090555"/>
            <a:ext cx="12181844" cy="5348345"/>
            <a:chOff x="-4" y="1090555"/>
            <a:chExt cx="12181844" cy="53483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9A0DEEC-A0D0-49CC-96B1-4F6D9AA44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0" r="137"/>
            <a:stretch/>
          </p:blipFill>
          <p:spPr>
            <a:xfrm>
              <a:off x="-4" y="1090555"/>
              <a:ext cx="9090835" cy="534834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A53492-CEDC-419C-A632-40C0D183F443}"/>
                </a:ext>
              </a:extLst>
            </p:cNvPr>
            <p:cNvSpPr/>
            <p:nvPr/>
          </p:nvSpPr>
          <p:spPr bwMode="auto">
            <a:xfrm>
              <a:off x="5935749" y="1100893"/>
              <a:ext cx="6246091" cy="5338007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6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F98E21D-55F9-7D40-9763-ACFB17B92FFA}"/>
              </a:ext>
            </a:extLst>
          </p:cNvPr>
          <p:cNvSpPr/>
          <p:nvPr/>
        </p:nvSpPr>
        <p:spPr bwMode="auto">
          <a:xfrm>
            <a:off x="7549966" y="216850"/>
            <a:ext cx="440919" cy="440918"/>
          </a:xfrm>
          <a:prstGeom prst="ellipse">
            <a:avLst/>
          </a:prstGeom>
          <a:solidFill>
            <a:srgbClr val="FBFB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034402" y="556129"/>
            <a:ext cx="150487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07322" y="47303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Pusat Pembaruan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3E936-36CC-B04B-B3BD-76055DC06B29}"/>
              </a:ext>
            </a:extLst>
          </p:cNvPr>
          <p:cNvSpPr txBox="1"/>
          <p:nvPr/>
        </p:nvSpPr>
        <p:spPr>
          <a:xfrm>
            <a:off x="3579857" y="473029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Kesehatan Lingkungan 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E9396-DD9C-2548-8097-12160E604C0A}"/>
              </a:ext>
            </a:extLst>
          </p:cNvPr>
          <p:cNvSpPr txBox="1"/>
          <p:nvPr/>
        </p:nvSpPr>
        <p:spPr>
          <a:xfrm>
            <a:off x="5087987" y="473029"/>
            <a:ext cx="193479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Belajar </a:t>
            </a:r>
            <a:br>
              <a:rPr dirty="0"/>
            </a:b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Atas permintaan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D15FD-CAF3-6747-AD2E-6B2935781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59" y="295545"/>
            <a:ext cx="214932" cy="2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7772401" y="1234440"/>
            <a:ext cx="4248150" cy="323627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spcBef>
                <a:spcPts val="200"/>
              </a:spcBef>
              <a:spcAft>
                <a:spcPts val="500"/>
              </a:spcAft>
            </a:pPr>
            <a:r>
              <a:rPr lang="id-ID" b="1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</a:rPr>
              <a:t>Mengelola aktivitas dukungan Microsoft Anda dengan mudah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endParaRPr lang="id-ID" sz="800" b="1" dirty="0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Lihat data permintaan dukungan dan tren permintaan dukungan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Sebagai kontak dukungan, kelola dukungan, ID Akses, dan kata sandi Anda secara online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untuk manajemen permintaan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Mengalihkan siapa yang dapat membuka permintaan dukungan online sebagai administrator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77C3D7-CCA7-4131-9B8B-6ABF4EB3DCA0}"/>
              </a:ext>
            </a:extLst>
          </p:cNvPr>
          <p:cNvSpPr txBox="1"/>
          <p:nvPr/>
        </p:nvSpPr>
        <p:spPr>
          <a:xfrm>
            <a:off x="7909560" y="5486400"/>
            <a:ext cx="4514850" cy="6494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</a:rPr>
              <a:t>http://aka.ms/sh-rc/support</a:t>
            </a:r>
            <a:endParaRPr lang="id-ID" sz="1000">
              <a:solidFill>
                <a:srgbClr val="505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E9B2B-6E99-4251-AEE5-78A9ACE61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2" y="1504561"/>
            <a:ext cx="5511773" cy="3770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0C0D4F-D29D-4088-B6D9-07BC4EF6E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4" y="4312588"/>
            <a:ext cx="155360" cy="967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30615B-3F52-45FB-86AA-4423D9015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162" y="4312587"/>
            <a:ext cx="155360" cy="9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38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6BF84FE-2E9A-49E4-84D2-8E6C2325D332}"/>
              </a:ext>
            </a:extLst>
          </p:cNvPr>
          <p:cNvGrpSpPr/>
          <p:nvPr/>
        </p:nvGrpSpPr>
        <p:grpSpPr>
          <a:xfrm>
            <a:off x="2416629" y="1090007"/>
            <a:ext cx="9774455" cy="5338007"/>
            <a:chOff x="2375842" y="1090260"/>
            <a:chExt cx="9815941" cy="53530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8BBEBE6-4216-4369-AC9A-D79C5255D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1"/>
            <a:stretch/>
          </p:blipFill>
          <p:spPr>
            <a:xfrm>
              <a:off x="4011235" y="1090555"/>
              <a:ext cx="8180548" cy="533550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AF52AC-6B74-40E9-90C6-8CF07900B1C2}"/>
                </a:ext>
              </a:extLst>
            </p:cNvPr>
            <p:cNvSpPr/>
            <p:nvPr/>
          </p:nvSpPr>
          <p:spPr bwMode="auto">
            <a:xfrm>
              <a:off x="2375842" y="1090260"/>
              <a:ext cx="3733506" cy="535307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43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F98E21D-55F9-7D40-9763-ACFB17B92FFA}"/>
              </a:ext>
            </a:extLst>
          </p:cNvPr>
          <p:cNvSpPr/>
          <p:nvPr/>
        </p:nvSpPr>
        <p:spPr bwMode="auto">
          <a:xfrm>
            <a:off x="9314970" y="216850"/>
            <a:ext cx="440919" cy="440918"/>
          </a:xfrm>
          <a:prstGeom prst="ellipse">
            <a:avLst/>
          </a:prstGeom>
          <a:solidFill>
            <a:srgbClr val="FBFB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07322" y="47303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Pusat Pembaruan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3E936-36CC-B04B-B3BD-76055DC06B29}"/>
              </a:ext>
            </a:extLst>
          </p:cNvPr>
          <p:cNvSpPr txBox="1"/>
          <p:nvPr/>
        </p:nvSpPr>
        <p:spPr>
          <a:xfrm>
            <a:off x="3579857" y="473029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Kesehatan Lingkungan 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E9396-DD9C-2548-8097-12160E604C0A}"/>
              </a:ext>
            </a:extLst>
          </p:cNvPr>
          <p:cNvSpPr txBox="1"/>
          <p:nvPr/>
        </p:nvSpPr>
        <p:spPr>
          <a:xfrm>
            <a:off x="5087987" y="473029"/>
            <a:ext cx="193479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Belajar </a:t>
            </a:r>
            <a:br>
              <a:rPr dirty="0"/>
            </a:b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Atas permintaan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77B8E9-254D-5A40-A2DE-F603062A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17500" y="293048"/>
            <a:ext cx="225878" cy="22587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B48EDD-E6F0-426F-8A3B-5ABC5175C9BC}"/>
              </a:ext>
            </a:extLst>
          </p:cNvPr>
          <p:cNvSpPr txBox="1"/>
          <p:nvPr/>
        </p:nvSpPr>
        <p:spPr>
          <a:xfrm>
            <a:off x="320040" y="5486400"/>
            <a:ext cx="4514850" cy="8648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5"/>
              </a:rPr>
              <a:t>http://aka.ms/sh-rc/services</a:t>
            </a:r>
            <a:endParaRPr lang="id-ID" sz="1000" u="sng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>
              <a:solidFill>
                <a:srgbClr val="50505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BC4229-81CC-4CCB-A5D6-CA6A305AD5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r="5803" b="18155"/>
          <a:stretch/>
        </p:blipFill>
        <p:spPr>
          <a:xfrm>
            <a:off x="6120493" y="1512024"/>
            <a:ext cx="5598413" cy="3500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697076-0837-470A-B0BF-5B82D5FE209F}"/>
              </a:ext>
            </a:extLst>
          </p:cNvPr>
          <p:cNvSpPr/>
          <p:nvPr/>
        </p:nvSpPr>
        <p:spPr>
          <a:xfrm>
            <a:off x="228601" y="1280160"/>
            <a:ext cx="409575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id-ID" b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</a:rPr>
              <a:t>Mengemat waktu untuk terhubung ke layanan yang dibutuhkan</a:t>
            </a: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id-ID" sz="800" b="1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Lihat katalog Microsoft Services terbaru secara online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Periksa ketersediaan kursi untuk lokakarya dan kursus online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Klik untuk menghubungi Microsoft untuk memesan kursi atau menjadwalkan Microsoft Services baru </a:t>
            </a:r>
          </a:p>
        </p:txBody>
      </p:sp>
    </p:spTree>
    <p:extLst>
      <p:ext uri="{BB962C8B-B14F-4D97-AF65-F5344CB8AC3E}">
        <p14:creationId xmlns:p14="http://schemas.microsoft.com/office/powerpoint/2010/main" val="249210376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C080A65-C0C7-4F74-B56C-46A5C98DEFC4}"/>
              </a:ext>
            </a:extLst>
          </p:cNvPr>
          <p:cNvGrpSpPr/>
          <p:nvPr/>
        </p:nvGrpSpPr>
        <p:grpSpPr>
          <a:xfrm>
            <a:off x="-4" y="1090555"/>
            <a:ext cx="12181844" cy="5348345"/>
            <a:chOff x="-4" y="1090555"/>
            <a:chExt cx="12181844" cy="534834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826F550-5D1B-4E11-9851-BBD87ACDC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0" r="137"/>
            <a:stretch/>
          </p:blipFill>
          <p:spPr>
            <a:xfrm>
              <a:off x="-4" y="1090555"/>
              <a:ext cx="9090835" cy="534834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C7699A-ED70-4970-B9DD-B2495EF6B783}"/>
                </a:ext>
              </a:extLst>
            </p:cNvPr>
            <p:cNvSpPr/>
            <p:nvPr/>
          </p:nvSpPr>
          <p:spPr bwMode="auto">
            <a:xfrm>
              <a:off x="5935749" y="1100893"/>
              <a:ext cx="6246091" cy="5338007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6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60590" y="54391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Pusat Pembaruan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3E936-36CC-B04B-B3BD-76055DC06B29}"/>
              </a:ext>
            </a:extLst>
          </p:cNvPr>
          <p:cNvSpPr txBox="1"/>
          <p:nvPr/>
        </p:nvSpPr>
        <p:spPr>
          <a:xfrm>
            <a:off x="3579857" y="473029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Kesehatan Lingkungan 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E9396-DD9C-2548-8097-12160E604C0A}"/>
              </a:ext>
            </a:extLst>
          </p:cNvPr>
          <p:cNvSpPr txBox="1"/>
          <p:nvPr/>
        </p:nvSpPr>
        <p:spPr>
          <a:xfrm>
            <a:off x="5119215" y="473029"/>
            <a:ext cx="1872342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Belajar </a:t>
            </a:r>
            <a:br>
              <a:rPr dirty="0"/>
            </a:b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Atas permintaan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72400" y="1234440"/>
            <a:ext cx="3728217" cy="18487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id-ID" sz="1800"/>
              <a:t>Tetap terhubung dan mengikuti perkembangan pembaruan produk </a:t>
            </a:r>
          </a:p>
          <a:p>
            <a:endParaRPr lang="id-ID" sz="800"/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 b="0">
                <a:solidFill>
                  <a:schemeClr val="bg1">
                    <a:lumMod val="50000"/>
                  </a:schemeClr>
                </a:solidFill>
                <a:latin typeface="+mn-lt"/>
              </a:rPr>
              <a:t>Menemukan informasi pembaruan Office 365 dan Azure baru secara online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 b="0">
                <a:solidFill>
                  <a:schemeClr val="bg1">
                    <a:lumMod val="50000"/>
                  </a:schemeClr>
                </a:solidFill>
                <a:latin typeface="+mn-lt"/>
              </a:rPr>
              <a:t>Mendaftar acara untuk mempelajari lebih lanjut tentang layanan Office 365 dan Azure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744DD1-F930-4C18-8105-58C390ABB63A}"/>
              </a:ext>
            </a:extLst>
          </p:cNvPr>
          <p:cNvSpPr txBox="1"/>
          <p:nvPr/>
        </p:nvSpPr>
        <p:spPr>
          <a:xfrm>
            <a:off x="7909560" y="5486400"/>
            <a:ext cx="4514850" cy="6494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4"/>
              </a:rPr>
              <a:t>http://aka.ms/sh-rc/updatecenter</a:t>
            </a:r>
            <a:endParaRPr lang="id-ID" sz="1000">
              <a:solidFill>
                <a:srgbClr val="50505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597A98-BA43-49DC-84D8-986D3046C9B8}"/>
              </a:ext>
            </a:extLst>
          </p:cNvPr>
          <p:cNvGrpSpPr/>
          <p:nvPr/>
        </p:nvGrpSpPr>
        <p:grpSpPr>
          <a:xfrm>
            <a:off x="11083632" y="190452"/>
            <a:ext cx="457296" cy="457296"/>
            <a:chOff x="11045532" y="2022609"/>
            <a:chExt cx="457296" cy="45729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6BFEC3-6A5E-4065-BD6B-16BCEFDB9878}"/>
                </a:ext>
              </a:extLst>
            </p:cNvPr>
            <p:cNvSpPr/>
            <p:nvPr/>
          </p:nvSpPr>
          <p:spPr bwMode="auto">
            <a:xfrm>
              <a:off x="11188573" y="2173135"/>
              <a:ext cx="156136" cy="156136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1EC6228-D7C1-489D-9045-1326E9C0C901}"/>
                </a:ext>
              </a:extLst>
            </p:cNvPr>
            <p:cNvSpPr/>
            <p:nvPr/>
          </p:nvSpPr>
          <p:spPr bwMode="auto">
            <a:xfrm>
              <a:off x="11045532" y="2022609"/>
              <a:ext cx="457296" cy="45729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4B1CD-C901-49F1-97AF-099A8FAA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7561" y="2129191"/>
              <a:ext cx="234370" cy="234370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1C6F12A-C331-4F93-A3D9-F54C0D46A7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" b="5167"/>
          <a:stretch/>
        </p:blipFill>
        <p:spPr>
          <a:xfrm>
            <a:off x="597050" y="1488891"/>
            <a:ext cx="5657446" cy="36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32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CD3C243-B05C-4172-872C-AFEE3A4701A9}"/>
              </a:ext>
            </a:extLst>
          </p:cNvPr>
          <p:cNvGrpSpPr/>
          <p:nvPr/>
        </p:nvGrpSpPr>
        <p:grpSpPr>
          <a:xfrm>
            <a:off x="-4" y="1090555"/>
            <a:ext cx="12181844" cy="5348345"/>
            <a:chOff x="-4" y="1090555"/>
            <a:chExt cx="12181844" cy="534834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8A5645D-3DC1-42A2-A969-5BC5A2389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0" r="137"/>
            <a:stretch/>
          </p:blipFill>
          <p:spPr>
            <a:xfrm>
              <a:off x="-4" y="1090555"/>
              <a:ext cx="9090835" cy="534834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D2E491-BD74-4B94-929C-5A667DC6847C}"/>
                </a:ext>
              </a:extLst>
            </p:cNvPr>
            <p:cNvSpPr/>
            <p:nvPr/>
          </p:nvSpPr>
          <p:spPr bwMode="auto">
            <a:xfrm>
              <a:off x="5935749" y="1100893"/>
              <a:ext cx="6246091" cy="5338007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6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3E936-36CC-B04B-B3BD-76055DC06B29}"/>
              </a:ext>
            </a:extLst>
          </p:cNvPr>
          <p:cNvSpPr txBox="1"/>
          <p:nvPr/>
        </p:nvSpPr>
        <p:spPr>
          <a:xfrm>
            <a:off x="3579857" y="473029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Kesehatan Lingkungan 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E9396-DD9C-2548-8097-12160E604C0A}"/>
              </a:ext>
            </a:extLst>
          </p:cNvPr>
          <p:cNvSpPr txBox="1"/>
          <p:nvPr/>
        </p:nvSpPr>
        <p:spPr>
          <a:xfrm>
            <a:off x="4923867" y="473029"/>
            <a:ext cx="22630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Belajar </a:t>
            </a:r>
            <a:br>
              <a:rPr dirty="0"/>
            </a:b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Atas permintaan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E04A61-5D79-4987-AA2C-E88C75D60A23}"/>
              </a:ext>
            </a:extLst>
          </p:cNvPr>
          <p:cNvGrpSpPr/>
          <p:nvPr/>
        </p:nvGrpSpPr>
        <p:grpSpPr>
          <a:xfrm>
            <a:off x="11082528" y="190452"/>
            <a:ext cx="457296" cy="457296"/>
            <a:chOff x="11045532" y="2022609"/>
            <a:chExt cx="457296" cy="45729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10231D-A1C3-42CD-B794-F6BD299FACDC}"/>
                </a:ext>
              </a:extLst>
            </p:cNvPr>
            <p:cNvSpPr/>
            <p:nvPr/>
          </p:nvSpPr>
          <p:spPr bwMode="auto">
            <a:xfrm>
              <a:off x="11188573" y="2173135"/>
              <a:ext cx="156136" cy="156136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3BDC93C-B307-4AC7-8609-CDFE24EBA50D}"/>
                </a:ext>
              </a:extLst>
            </p:cNvPr>
            <p:cNvSpPr/>
            <p:nvPr/>
          </p:nvSpPr>
          <p:spPr bwMode="auto">
            <a:xfrm>
              <a:off x="11045532" y="2022609"/>
              <a:ext cx="457296" cy="45729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841EB2-875F-4E85-8A43-452D1437B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7561" y="2129191"/>
              <a:ext cx="234370" cy="23437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A35C78B-6A11-45CE-B55A-DA1283FA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r="2497" b="5353"/>
          <a:stretch/>
        </p:blipFill>
        <p:spPr>
          <a:xfrm>
            <a:off x="600707" y="1480010"/>
            <a:ext cx="5619072" cy="37960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770C600-B7A9-4556-8E9B-450E16BE0B74}"/>
              </a:ext>
            </a:extLst>
          </p:cNvPr>
          <p:cNvSpPr txBox="1"/>
          <p:nvPr/>
        </p:nvSpPr>
        <p:spPr>
          <a:xfrm>
            <a:off x="7772400" y="1234440"/>
            <a:ext cx="3728217" cy="16825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id-ID" sz="1800"/>
              <a:t>Tetap terhubung dan mengikuti perkembangan pembaruan produk </a:t>
            </a:r>
          </a:p>
          <a:p>
            <a:endParaRPr lang="id-ID" sz="800"/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 b="0">
                <a:solidFill>
                  <a:schemeClr val="bg1">
                    <a:lumMod val="50000"/>
                  </a:schemeClr>
                </a:solidFill>
                <a:latin typeface="+mn-lt"/>
              </a:rPr>
              <a:t>Ikuti produk untuk perubahan dalam informasi yang dikeluarkan</a:t>
            </a:r>
          </a:p>
          <a:p>
            <a:endParaRPr lang="id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B33F20-3EC7-4E6D-A844-708AF76B48A8}"/>
              </a:ext>
            </a:extLst>
          </p:cNvPr>
          <p:cNvSpPr txBox="1"/>
          <p:nvPr/>
        </p:nvSpPr>
        <p:spPr>
          <a:xfrm>
            <a:off x="7909560" y="5486400"/>
            <a:ext cx="4514850" cy="6494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6"/>
              </a:rPr>
              <a:t>http://aka.ms/sh-rc/updatecenter</a:t>
            </a:r>
            <a:endParaRPr lang="id-ID" sz="1000">
              <a:solidFill>
                <a:srgbClr val="505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FE526-8079-4784-B550-28D9084577BD}"/>
              </a:ext>
            </a:extLst>
          </p:cNvPr>
          <p:cNvSpPr txBox="1"/>
          <p:nvPr/>
        </p:nvSpPr>
        <p:spPr>
          <a:xfrm>
            <a:off x="10660590" y="54391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Pusat Pembaruan</a:t>
            </a:r>
          </a:p>
        </p:txBody>
      </p:sp>
    </p:spTree>
    <p:extLst>
      <p:ext uri="{BB962C8B-B14F-4D97-AF65-F5344CB8AC3E}">
        <p14:creationId xmlns:p14="http://schemas.microsoft.com/office/powerpoint/2010/main" val="343741588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98127-2002-4CA1-B5CB-435682332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BF59E-C7AB-4D2C-B602-9844A5FEE556}" type="slidenum">
              <a:rPr kumimoji="0" lang="en-IN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d-ID" sz="882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ABD63-6D5B-4ED4-B231-F2C70A4CDE06}"/>
              </a:ext>
            </a:extLst>
          </p:cNvPr>
          <p:cNvSpPr txBox="1"/>
          <p:nvPr/>
        </p:nvSpPr>
        <p:spPr>
          <a:xfrm>
            <a:off x="0" y="1127052"/>
            <a:ext cx="11563351" cy="9879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5000" dirty="0">
                <a:solidFill>
                  <a:prstClr val="white"/>
                </a:solidFill>
                <a:latin typeface="Segoe UI Light" panose="020B0502040204020203" pitchFamily="34" charset="0"/>
              </a:rPr>
              <a:t>Panduan Pengarahan Peran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5551A-911D-451A-8BEB-8B8201FFF51A}"/>
              </a:ext>
            </a:extLst>
          </p:cNvPr>
          <p:cNvSpPr/>
          <p:nvPr/>
        </p:nvSpPr>
        <p:spPr>
          <a:xfrm>
            <a:off x="314395" y="3490106"/>
            <a:ext cx="11248956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>
                <a:solidFill>
                  <a:schemeClr val="bg1">
                    <a:lumMod val="50000"/>
                  </a:schemeClr>
                </a:solidFill>
              </a:rPr>
              <a:t>Tujuan: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Slide ini memberikan panduan untuk membantu Anda mengarahkan peran tertentu ke Microsoft Services Hub.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600" b="1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>
                <a:solidFill>
                  <a:schemeClr val="bg1">
                    <a:lumMod val="50000"/>
                  </a:schemeClr>
                </a:solidFill>
              </a:rPr>
              <a:t>Konten: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Konten ini menyediakan arus proses visual bagi pengguna awal Services Hub termasuk: panduan pengarahan lengkap, keuntungan unik, dan hal-hal penting yang perlu diketahui untuk setiap peran.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600" b="1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>
                <a:solidFill>
                  <a:schemeClr val="bg1">
                    <a:lumMod val="50000"/>
                  </a:schemeClr>
                </a:solidFill>
              </a:rPr>
              <a:t>Cara menggunakan konten ini: </a:t>
            </a:r>
            <a:endParaRPr lang="id-ID" sz="16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Untuk membantu pengguna pengarahan ke Services Hub, disarankan agar Admin Layanan mendistribusikan Panduan Pengarahan Peran ini ke peran utama dalam perusahaan.</a:t>
            </a:r>
          </a:p>
        </p:txBody>
      </p:sp>
    </p:spTree>
    <p:extLst>
      <p:ext uri="{BB962C8B-B14F-4D97-AF65-F5344CB8AC3E}">
        <p14:creationId xmlns:p14="http://schemas.microsoft.com/office/powerpoint/2010/main" val="115083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39EBEBA1-CE85-46B9-B964-0BF8E6DD7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850" y="132956"/>
            <a:ext cx="160597" cy="21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490" tIns="39745" rIns="79490" bIns="3974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7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2" name="people_4" title="Icon of a person">
            <a:extLst>
              <a:ext uri="{FF2B5EF4-FFF2-40B4-BE49-F238E27FC236}">
                <a16:creationId xmlns:a16="http://schemas.microsoft.com/office/drawing/2014/main" id="{687F1FA5-D637-4897-A081-E96358BF939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3540" y="198733"/>
            <a:ext cx="460762" cy="51512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22225" cap="sq">
            <a:solidFill>
              <a:srgbClr val="FFB9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1051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8C48234C-7F1F-4D04-A5CD-C2FCFE373300}"/>
              </a:ext>
            </a:extLst>
          </p:cNvPr>
          <p:cNvSpPr txBox="1">
            <a:spLocks/>
          </p:cNvSpPr>
          <p:nvPr/>
        </p:nvSpPr>
        <p:spPr>
          <a:xfrm>
            <a:off x="719619" y="126593"/>
            <a:ext cx="6419369" cy="655874"/>
          </a:xfrm>
          <a:prstGeom prst="rect">
            <a:avLst/>
          </a:prstGeom>
        </p:spPr>
        <p:txBody>
          <a:bodyPr vert="horz" lIns="124691" tIns="62345" rIns="124691" bIns="62345" rtlCol="0" anchor="ctr">
            <a:normAutofit fontScale="97500" lnSpcReduction="10000"/>
          </a:bodyPr>
          <a:lstStyle>
            <a:lvl1pPr algn="l" defTabSz="6705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35"/>
            <a:r>
              <a:rPr lang="id-ID" sz="3136">
                <a:solidFill>
                  <a:prstClr val="white"/>
                </a:solidFill>
                <a:latin typeface="Segoe UI Light" panose="020B0502040204020203" pitchFamily="34" charset="0"/>
              </a:rPr>
              <a:t>Admin Layanan</a:t>
            </a:r>
            <a:br/>
            <a:r>
              <a:rPr lang="id-ID" sz="818">
                <a:solidFill>
                  <a:prstClr val="white"/>
                </a:solidFill>
                <a:latin typeface="Segoe UI" panose="020B0502040204020203" pitchFamily="34" charset="0"/>
              </a:rPr>
              <a:t>Admin Layanan mengelola Pengaktifan Pengguna Services Hub.  </a:t>
            </a:r>
            <a:endParaRPr lang="id-ID" sz="818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4" name="Rounded Rectangle 155">
            <a:extLst>
              <a:ext uri="{FF2B5EF4-FFF2-40B4-BE49-F238E27FC236}">
                <a16:creationId xmlns:a16="http://schemas.microsoft.com/office/drawing/2014/main" id="{68E646B6-645F-4649-A35B-0FDF22A08345}"/>
              </a:ext>
            </a:extLst>
          </p:cNvPr>
          <p:cNvSpPr/>
          <p:nvPr/>
        </p:nvSpPr>
        <p:spPr>
          <a:xfrm>
            <a:off x="3972025" y="928026"/>
            <a:ext cx="421804" cy="45620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350A641E-1E00-4A81-A730-B1B170C00FA1}"/>
              </a:ext>
            </a:extLst>
          </p:cNvPr>
          <p:cNvCxnSpPr>
            <a:cxnSpLocks/>
            <a:stCxn id="305" idx="1"/>
            <a:endCxn id="266" idx="3"/>
          </p:cNvCxnSpPr>
          <p:nvPr/>
        </p:nvCxnSpPr>
        <p:spPr>
          <a:xfrm flipH="1">
            <a:off x="4393829" y="1733591"/>
            <a:ext cx="4294731" cy="14200"/>
          </a:xfrm>
          <a:prstGeom prst="line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7BFD7305-317A-41C5-A961-5FD52A54EA2B}"/>
              </a:ext>
            </a:extLst>
          </p:cNvPr>
          <p:cNvCxnSpPr>
            <a:cxnSpLocks/>
          </p:cNvCxnSpPr>
          <p:nvPr/>
        </p:nvCxnSpPr>
        <p:spPr>
          <a:xfrm flipV="1">
            <a:off x="4337204" y="1137002"/>
            <a:ext cx="3732292" cy="6413"/>
          </a:xfrm>
          <a:prstGeom prst="line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4D6C492-2DC0-4CC0-B0CC-8B8278BCB441}"/>
              </a:ext>
            </a:extLst>
          </p:cNvPr>
          <p:cNvCxnSpPr>
            <a:cxnSpLocks/>
          </p:cNvCxnSpPr>
          <p:nvPr/>
        </p:nvCxnSpPr>
        <p:spPr>
          <a:xfrm>
            <a:off x="4337204" y="2300421"/>
            <a:ext cx="3732292" cy="16195"/>
          </a:xfrm>
          <a:prstGeom prst="line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Freeform 201">
            <a:extLst>
              <a:ext uri="{FF2B5EF4-FFF2-40B4-BE49-F238E27FC236}">
                <a16:creationId xmlns:a16="http://schemas.microsoft.com/office/drawing/2014/main" id="{A5C4512D-0259-4B10-8489-E7BA82897FBB}"/>
              </a:ext>
            </a:extLst>
          </p:cNvPr>
          <p:cNvSpPr/>
          <p:nvPr/>
        </p:nvSpPr>
        <p:spPr>
          <a:xfrm>
            <a:off x="5736137" y="2313441"/>
            <a:ext cx="962266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Memvalidasi</a:t>
            </a:r>
            <a:br>
              <a:rPr dirty="0"/>
            </a:b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ID Akses Dukungan unik</a:t>
            </a:r>
          </a:p>
        </p:txBody>
      </p:sp>
      <p:sp>
        <p:nvSpPr>
          <p:cNvPr id="259" name="Rounded Rectangle 202">
            <a:extLst>
              <a:ext uri="{FF2B5EF4-FFF2-40B4-BE49-F238E27FC236}">
                <a16:creationId xmlns:a16="http://schemas.microsoft.com/office/drawing/2014/main" id="{32560CB5-5B38-4471-970B-523125A41F02}"/>
              </a:ext>
            </a:extLst>
          </p:cNvPr>
          <p:cNvSpPr/>
          <p:nvPr/>
        </p:nvSpPr>
        <p:spPr>
          <a:xfrm>
            <a:off x="5676399" y="2260163"/>
            <a:ext cx="89474" cy="96132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0" name="Freeform 203">
            <a:extLst>
              <a:ext uri="{FF2B5EF4-FFF2-40B4-BE49-F238E27FC236}">
                <a16:creationId xmlns:a16="http://schemas.microsoft.com/office/drawing/2014/main" id="{D922BE33-F16D-450F-A9B3-04B8EFD794CB}"/>
              </a:ext>
            </a:extLst>
          </p:cNvPr>
          <p:cNvSpPr/>
          <p:nvPr/>
        </p:nvSpPr>
        <p:spPr>
          <a:xfrm>
            <a:off x="6668518" y="2314807"/>
            <a:ext cx="1402328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Memverifikasi Kreasi Insiden</a:t>
            </a:r>
            <a:br>
              <a:rPr dirty="0"/>
            </a:b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di Portal Online </a:t>
            </a:r>
            <a:br>
              <a:rPr dirty="0"/>
            </a:b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Microsoft Premier</a:t>
            </a:r>
          </a:p>
        </p:txBody>
      </p:sp>
      <p:sp>
        <p:nvSpPr>
          <p:cNvPr id="261" name="Rounded Rectangle 204">
            <a:extLst>
              <a:ext uri="{FF2B5EF4-FFF2-40B4-BE49-F238E27FC236}">
                <a16:creationId xmlns:a16="http://schemas.microsoft.com/office/drawing/2014/main" id="{553C27F5-B8AF-4058-94EB-F7713602954D}"/>
              </a:ext>
            </a:extLst>
          </p:cNvPr>
          <p:cNvSpPr/>
          <p:nvPr/>
        </p:nvSpPr>
        <p:spPr>
          <a:xfrm>
            <a:off x="6615425" y="2260163"/>
            <a:ext cx="89474" cy="96132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2" name="Curved Connector 205">
            <a:extLst>
              <a:ext uri="{FF2B5EF4-FFF2-40B4-BE49-F238E27FC236}">
                <a16:creationId xmlns:a16="http://schemas.microsoft.com/office/drawing/2014/main" id="{90730BBD-D94B-487E-B564-E0C6FB8531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19018" y="1151724"/>
            <a:ext cx="575187" cy="59363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urved Connector 206">
            <a:extLst>
              <a:ext uri="{FF2B5EF4-FFF2-40B4-BE49-F238E27FC236}">
                <a16:creationId xmlns:a16="http://schemas.microsoft.com/office/drawing/2014/main" id="{A5BA5EFF-2836-4565-814D-36005CF34808}"/>
              </a:ext>
            </a:extLst>
          </p:cNvPr>
          <p:cNvCxnSpPr>
            <a:cxnSpLocks/>
          </p:cNvCxnSpPr>
          <p:nvPr/>
        </p:nvCxnSpPr>
        <p:spPr>
          <a:xfrm rot="10800000">
            <a:off x="3409492" y="1750122"/>
            <a:ext cx="575187" cy="57355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ounded Rectangle 207">
            <a:extLst>
              <a:ext uri="{FF2B5EF4-FFF2-40B4-BE49-F238E27FC236}">
                <a16:creationId xmlns:a16="http://schemas.microsoft.com/office/drawing/2014/main" id="{E2C31B03-CB56-4699-A4FB-E09086677CDD}"/>
              </a:ext>
            </a:extLst>
          </p:cNvPr>
          <p:cNvSpPr/>
          <p:nvPr/>
        </p:nvSpPr>
        <p:spPr>
          <a:xfrm>
            <a:off x="3972025" y="928026"/>
            <a:ext cx="421804" cy="4562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5" name="people_12" title="Icon of three people">
            <a:extLst>
              <a:ext uri="{FF2B5EF4-FFF2-40B4-BE49-F238E27FC236}">
                <a16:creationId xmlns:a16="http://schemas.microsoft.com/office/drawing/2014/main" id="{56E81401-2F5D-403F-817A-44E16072C4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50357" y="1059289"/>
            <a:ext cx="265139" cy="243046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rgbClr val="FFC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818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6" name="Rounded Rectangle 209">
            <a:extLst>
              <a:ext uri="{FF2B5EF4-FFF2-40B4-BE49-F238E27FC236}">
                <a16:creationId xmlns:a16="http://schemas.microsoft.com/office/drawing/2014/main" id="{96DB00A7-AAC8-4D33-8DA1-0B08F07DD08B}"/>
              </a:ext>
            </a:extLst>
          </p:cNvPr>
          <p:cNvSpPr/>
          <p:nvPr/>
        </p:nvSpPr>
        <p:spPr>
          <a:xfrm>
            <a:off x="3972025" y="1519686"/>
            <a:ext cx="421804" cy="4562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7" name="people_4" title="Icon of a person">
            <a:extLst>
              <a:ext uri="{FF2B5EF4-FFF2-40B4-BE49-F238E27FC236}">
                <a16:creationId xmlns:a16="http://schemas.microsoft.com/office/drawing/2014/main" id="{881A8B0B-52B2-4428-BB89-D2084EA506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9791" y="1621439"/>
            <a:ext cx="186272" cy="223747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rgbClr val="FFC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818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8" name="Rounded Rectangle 211">
            <a:extLst>
              <a:ext uri="{FF2B5EF4-FFF2-40B4-BE49-F238E27FC236}">
                <a16:creationId xmlns:a16="http://schemas.microsoft.com/office/drawing/2014/main" id="{C7B344E7-2053-4C5F-93F8-14C67AF994E4}"/>
              </a:ext>
            </a:extLst>
          </p:cNvPr>
          <p:cNvSpPr/>
          <p:nvPr/>
        </p:nvSpPr>
        <p:spPr>
          <a:xfrm>
            <a:off x="3972025" y="2085031"/>
            <a:ext cx="421804" cy="4562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9" name="Telemarketer_E7B9" title="Icon of a person wearing a headset">
            <a:extLst>
              <a:ext uri="{FF2B5EF4-FFF2-40B4-BE49-F238E27FC236}">
                <a16:creationId xmlns:a16="http://schemas.microsoft.com/office/drawing/2014/main" id="{127CFCF5-A38D-406A-9CD7-B20845FA5A7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90832" y="2199407"/>
            <a:ext cx="184189" cy="236017"/>
          </a:xfrm>
          <a:custGeom>
            <a:avLst/>
            <a:gdLst>
              <a:gd name="T0" fmla="*/ 0 w 3250"/>
              <a:gd name="T1" fmla="*/ 3875 h 3875"/>
              <a:gd name="T2" fmla="*/ 1625 w 3250"/>
              <a:gd name="T3" fmla="*/ 2250 h 3875"/>
              <a:gd name="T4" fmla="*/ 3250 w 3250"/>
              <a:gd name="T5" fmla="*/ 3875 h 3875"/>
              <a:gd name="T6" fmla="*/ 750 w 3250"/>
              <a:gd name="T7" fmla="*/ 1750 h 3875"/>
              <a:gd name="T8" fmla="*/ 750 w 3250"/>
              <a:gd name="T9" fmla="*/ 750 h 3875"/>
              <a:gd name="T10" fmla="*/ 500 w 3250"/>
              <a:gd name="T11" fmla="*/ 500 h 3875"/>
              <a:gd name="T12" fmla="*/ 250 w 3250"/>
              <a:gd name="T13" fmla="*/ 750 h 3875"/>
              <a:gd name="T14" fmla="*/ 250 w 3250"/>
              <a:gd name="T15" fmla="*/ 1500 h 3875"/>
              <a:gd name="T16" fmla="*/ 500 w 3250"/>
              <a:gd name="T17" fmla="*/ 1750 h 3875"/>
              <a:gd name="T18" fmla="*/ 1500 w 3250"/>
              <a:gd name="T19" fmla="*/ 1750 h 3875"/>
              <a:gd name="T20" fmla="*/ 690 w 3250"/>
              <a:gd name="T21" fmla="*/ 1751 h 3875"/>
              <a:gd name="T22" fmla="*/ 1625 w 3250"/>
              <a:gd name="T23" fmla="*/ 2250 h 3875"/>
              <a:gd name="T24" fmla="*/ 2750 w 3250"/>
              <a:gd name="T25" fmla="*/ 1125 h 3875"/>
              <a:gd name="T26" fmla="*/ 1625 w 3250"/>
              <a:gd name="T27" fmla="*/ 0 h 3875"/>
              <a:gd name="T28" fmla="*/ 689 w 3250"/>
              <a:gd name="T29" fmla="*/ 500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875">
                <a:moveTo>
                  <a:pt x="0" y="3875"/>
                </a:moveTo>
                <a:cubicBezTo>
                  <a:pt x="0" y="2978"/>
                  <a:pt x="728" y="2250"/>
                  <a:pt x="1625" y="2250"/>
                </a:cubicBezTo>
                <a:cubicBezTo>
                  <a:pt x="2522" y="2250"/>
                  <a:pt x="3250" y="2978"/>
                  <a:pt x="3250" y="3875"/>
                </a:cubicBezTo>
                <a:moveTo>
                  <a:pt x="750" y="1750"/>
                </a:moveTo>
                <a:cubicBezTo>
                  <a:pt x="750" y="750"/>
                  <a:pt x="750" y="750"/>
                  <a:pt x="750" y="750"/>
                </a:cubicBezTo>
                <a:cubicBezTo>
                  <a:pt x="750" y="612"/>
                  <a:pt x="638" y="500"/>
                  <a:pt x="500" y="500"/>
                </a:cubicBezTo>
                <a:cubicBezTo>
                  <a:pt x="362" y="500"/>
                  <a:pt x="250" y="612"/>
                  <a:pt x="250" y="750"/>
                </a:cubicBezTo>
                <a:cubicBezTo>
                  <a:pt x="250" y="1500"/>
                  <a:pt x="250" y="1500"/>
                  <a:pt x="250" y="1500"/>
                </a:cubicBezTo>
                <a:cubicBezTo>
                  <a:pt x="250" y="1638"/>
                  <a:pt x="362" y="1750"/>
                  <a:pt x="500" y="1750"/>
                </a:cubicBezTo>
                <a:cubicBezTo>
                  <a:pt x="1500" y="1750"/>
                  <a:pt x="1500" y="1750"/>
                  <a:pt x="1500" y="1750"/>
                </a:cubicBezTo>
                <a:moveTo>
                  <a:pt x="690" y="1751"/>
                </a:moveTo>
                <a:cubicBezTo>
                  <a:pt x="892" y="2052"/>
                  <a:pt x="1235" y="2250"/>
                  <a:pt x="1625" y="2250"/>
                </a:cubicBezTo>
                <a:cubicBezTo>
                  <a:pt x="2246" y="2250"/>
                  <a:pt x="2750" y="1746"/>
                  <a:pt x="2750" y="1125"/>
                </a:cubicBezTo>
                <a:cubicBezTo>
                  <a:pt x="2750" y="504"/>
                  <a:pt x="2246" y="0"/>
                  <a:pt x="1625" y="0"/>
                </a:cubicBezTo>
                <a:cubicBezTo>
                  <a:pt x="1235" y="0"/>
                  <a:pt x="891" y="199"/>
                  <a:pt x="689" y="500"/>
                </a:cubicBezTo>
              </a:path>
            </a:pathLst>
          </a:custGeom>
          <a:noFill/>
          <a:ln w="15875" cap="sq">
            <a:solidFill>
              <a:srgbClr val="FFC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69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406984E-EE64-40ED-B46F-D542CE0B3819}"/>
              </a:ext>
            </a:extLst>
          </p:cNvPr>
          <p:cNvCxnSpPr>
            <a:cxnSpLocks/>
          </p:cNvCxnSpPr>
          <p:nvPr/>
        </p:nvCxnSpPr>
        <p:spPr>
          <a:xfrm flipH="1">
            <a:off x="3012888" y="1745358"/>
            <a:ext cx="41870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Freeform 214">
            <a:extLst>
              <a:ext uri="{FF2B5EF4-FFF2-40B4-BE49-F238E27FC236}">
                <a16:creationId xmlns:a16="http://schemas.microsoft.com/office/drawing/2014/main" id="{6899127C-8763-4313-8E50-8B8A1C2F8B2C}"/>
              </a:ext>
            </a:extLst>
          </p:cNvPr>
          <p:cNvSpPr/>
          <p:nvPr/>
        </p:nvSpPr>
        <p:spPr>
          <a:xfrm>
            <a:off x="7584535" y="1672121"/>
            <a:ext cx="962266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Mengonfigurasi Penilaian</a:t>
            </a:r>
          </a:p>
        </p:txBody>
      </p:sp>
      <p:sp>
        <p:nvSpPr>
          <p:cNvPr id="272" name="Rounded Rectangle 215">
            <a:extLst>
              <a:ext uri="{FF2B5EF4-FFF2-40B4-BE49-F238E27FC236}">
                <a16:creationId xmlns:a16="http://schemas.microsoft.com/office/drawing/2014/main" id="{B1A56758-8689-4C8E-BBA8-A1BBBD8E39DA}"/>
              </a:ext>
            </a:extLst>
          </p:cNvPr>
          <p:cNvSpPr/>
          <p:nvPr/>
        </p:nvSpPr>
        <p:spPr>
          <a:xfrm>
            <a:off x="5631991" y="1693078"/>
            <a:ext cx="89474" cy="97703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3" name="Freeform 216">
            <a:extLst>
              <a:ext uri="{FF2B5EF4-FFF2-40B4-BE49-F238E27FC236}">
                <a16:creationId xmlns:a16="http://schemas.microsoft.com/office/drawing/2014/main" id="{35C1C5BA-D764-4D4E-AE2B-EB1796C8E343}"/>
              </a:ext>
            </a:extLst>
          </p:cNvPr>
          <p:cNvSpPr/>
          <p:nvPr/>
        </p:nvSpPr>
        <p:spPr>
          <a:xfrm>
            <a:off x="6194779" y="1781497"/>
            <a:ext cx="1307391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Memungkinkan pengguna Services Hub terdaftar untuk berkontribusi dalam Penilaian</a:t>
            </a:r>
          </a:p>
        </p:txBody>
      </p:sp>
      <p:sp>
        <p:nvSpPr>
          <p:cNvPr id="274" name="Rounded Rectangle 217">
            <a:extLst>
              <a:ext uri="{FF2B5EF4-FFF2-40B4-BE49-F238E27FC236}">
                <a16:creationId xmlns:a16="http://schemas.microsoft.com/office/drawing/2014/main" id="{6E653767-230A-40D6-894A-C824AFD3AF39}"/>
              </a:ext>
            </a:extLst>
          </p:cNvPr>
          <p:cNvSpPr/>
          <p:nvPr/>
        </p:nvSpPr>
        <p:spPr>
          <a:xfrm>
            <a:off x="7536535" y="1686728"/>
            <a:ext cx="89474" cy="97703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5" name="Freeform 218">
            <a:extLst>
              <a:ext uri="{FF2B5EF4-FFF2-40B4-BE49-F238E27FC236}">
                <a16:creationId xmlns:a16="http://schemas.microsoft.com/office/drawing/2014/main" id="{02A72A8D-C768-42E8-9683-4CFC78C968C8}"/>
              </a:ext>
            </a:extLst>
          </p:cNvPr>
          <p:cNvSpPr/>
          <p:nvPr/>
        </p:nvSpPr>
        <p:spPr>
          <a:xfrm>
            <a:off x="5064424" y="2200401"/>
            <a:ext cx="556219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algn="ctr"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276" name="Freeform 219">
            <a:extLst>
              <a:ext uri="{FF2B5EF4-FFF2-40B4-BE49-F238E27FC236}">
                <a16:creationId xmlns:a16="http://schemas.microsoft.com/office/drawing/2014/main" id="{946B31FB-EFD9-45DA-8ABD-DC78C47916B8}"/>
              </a:ext>
            </a:extLst>
          </p:cNvPr>
          <p:cNvSpPr/>
          <p:nvPr/>
        </p:nvSpPr>
        <p:spPr>
          <a:xfrm>
            <a:off x="5071908" y="1615457"/>
            <a:ext cx="556219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algn="ctr"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277" name="Freeform 220">
            <a:extLst>
              <a:ext uri="{FF2B5EF4-FFF2-40B4-BE49-F238E27FC236}">
                <a16:creationId xmlns:a16="http://schemas.microsoft.com/office/drawing/2014/main" id="{140E51A8-0017-4130-A3DE-097BCA484A96}"/>
              </a:ext>
            </a:extLst>
          </p:cNvPr>
          <p:cNvSpPr/>
          <p:nvPr/>
        </p:nvSpPr>
        <p:spPr>
          <a:xfrm>
            <a:off x="5079876" y="1014280"/>
            <a:ext cx="556219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algn="ctr"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278" name="Rounded Rectangle 221">
            <a:extLst>
              <a:ext uri="{FF2B5EF4-FFF2-40B4-BE49-F238E27FC236}">
                <a16:creationId xmlns:a16="http://schemas.microsoft.com/office/drawing/2014/main" id="{F01E30BF-EB65-48A5-B429-EB97AC95FC00}"/>
              </a:ext>
            </a:extLst>
          </p:cNvPr>
          <p:cNvSpPr/>
          <p:nvPr/>
        </p:nvSpPr>
        <p:spPr>
          <a:xfrm>
            <a:off x="5110257" y="1107279"/>
            <a:ext cx="89474" cy="97703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9" name="Rounded Rectangle 222">
            <a:extLst>
              <a:ext uri="{FF2B5EF4-FFF2-40B4-BE49-F238E27FC236}">
                <a16:creationId xmlns:a16="http://schemas.microsoft.com/office/drawing/2014/main" id="{C06E102F-9524-4885-9069-273927F3A5F0}"/>
              </a:ext>
            </a:extLst>
          </p:cNvPr>
          <p:cNvSpPr/>
          <p:nvPr/>
        </p:nvSpPr>
        <p:spPr>
          <a:xfrm>
            <a:off x="5110257" y="1696001"/>
            <a:ext cx="89474" cy="97703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0" name="Rounded Rectangle 223">
            <a:extLst>
              <a:ext uri="{FF2B5EF4-FFF2-40B4-BE49-F238E27FC236}">
                <a16:creationId xmlns:a16="http://schemas.microsoft.com/office/drawing/2014/main" id="{88D7FE58-59B9-4571-BFCA-B231C9EAF21C}"/>
              </a:ext>
            </a:extLst>
          </p:cNvPr>
          <p:cNvSpPr/>
          <p:nvPr/>
        </p:nvSpPr>
        <p:spPr>
          <a:xfrm>
            <a:off x="4906228" y="2263936"/>
            <a:ext cx="102256" cy="10986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1" name="Freeform 224">
            <a:extLst>
              <a:ext uri="{FF2B5EF4-FFF2-40B4-BE49-F238E27FC236}">
                <a16:creationId xmlns:a16="http://schemas.microsoft.com/office/drawing/2014/main" id="{7998311C-8E97-4165-8C00-5A241DF48AC9}"/>
              </a:ext>
            </a:extLst>
          </p:cNvPr>
          <p:cNvSpPr/>
          <p:nvPr/>
        </p:nvSpPr>
        <p:spPr>
          <a:xfrm>
            <a:off x="8751072" y="1725929"/>
            <a:ext cx="685424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Mengelola Akses Pengguna</a:t>
            </a:r>
          </a:p>
        </p:txBody>
      </p:sp>
      <p:sp>
        <p:nvSpPr>
          <p:cNvPr id="282" name="Freeform 225">
            <a:extLst>
              <a:ext uri="{FF2B5EF4-FFF2-40B4-BE49-F238E27FC236}">
                <a16:creationId xmlns:a16="http://schemas.microsoft.com/office/drawing/2014/main" id="{80993A98-600A-4AB0-993E-3100FB9AC892}"/>
              </a:ext>
            </a:extLst>
          </p:cNvPr>
          <p:cNvSpPr/>
          <p:nvPr/>
        </p:nvSpPr>
        <p:spPr>
          <a:xfrm>
            <a:off x="9442206" y="1728319"/>
            <a:ext cx="771685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Menyelesaikan Rencana Penyambutan</a:t>
            </a:r>
          </a:p>
        </p:txBody>
      </p:sp>
      <p:sp>
        <p:nvSpPr>
          <p:cNvPr id="283" name="Freeform 226">
            <a:extLst>
              <a:ext uri="{FF2B5EF4-FFF2-40B4-BE49-F238E27FC236}">
                <a16:creationId xmlns:a16="http://schemas.microsoft.com/office/drawing/2014/main" id="{FF9C4416-32A1-4EAB-A6E7-ED211170813A}"/>
              </a:ext>
            </a:extLst>
          </p:cNvPr>
          <p:cNvSpPr/>
          <p:nvPr/>
        </p:nvSpPr>
        <p:spPr>
          <a:xfrm>
            <a:off x="10315096" y="1612742"/>
            <a:ext cx="557293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Jelajahi</a:t>
            </a:r>
          </a:p>
        </p:txBody>
      </p:sp>
      <p:sp>
        <p:nvSpPr>
          <p:cNvPr id="284" name="Freeform 229">
            <a:extLst>
              <a:ext uri="{FF2B5EF4-FFF2-40B4-BE49-F238E27FC236}">
                <a16:creationId xmlns:a16="http://schemas.microsoft.com/office/drawing/2014/main" id="{093CD466-CA27-41AA-83E4-4B1C8CAE6E82}"/>
              </a:ext>
            </a:extLst>
          </p:cNvPr>
          <p:cNvSpPr/>
          <p:nvPr/>
        </p:nvSpPr>
        <p:spPr>
          <a:xfrm>
            <a:off x="4420329" y="2259909"/>
            <a:ext cx="556219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Kontak Dukungan</a:t>
            </a:r>
          </a:p>
        </p:txBody>
      </p:sp>
      <p:sp>
        <p:nvSpPr>
          <p:cNvPr id="285" name="Freeform 230">
            <a:extLst>
              <a:ext uri="{FF2B5EF4-FFF2-40B4-BE49-F238E27FC236}">
                <a16:creationId xmlns:a16="http://schemas.microsoft.com/office/drawing/2014/main" id="{722331A4-DE16-4119-8F07-9A667153AFD5}"/>
              </a:ext>
            </a:extLst>
          </p:cNvPr>
          <p:cNvSpPr/>
          <p:nvPr/>
        </p:nvSpPr>
        <p:spPr>
          <a:xfrm>
            <a:off x="4421782" y="1751146"/>
            <a:ext cx="654310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Pemilik Azure/Kontributor</a:t>
            </a:r>
          </a:p>
        </p:txBody>
      </p:sp>
      <p:sp>
        <p:nvSpPr>
          <p:cNvPr id="286" name="Freeform 232">
            <a:extLst>
              <a:ext uri="{FF2B5EF4-FFF2-40B4-BE49-F238E27FC236}">
                <a16:creationId xmlns:a16="http://schemas.microsoft.com/office/drawing/2014/main" id="{F9B7D411-2961-4317-A785-BD74E1CC85EE}"/>
              </a:ext>
            </a:extLst>
          </p:cNvPr>
          <p:cNvSpPr/>
          <p:nvPr/>
        </p:nvSpPr>
        <p:spPr>
          <a:xfrm>
            <a:off x="4418925" y="1013033"/>
            <a:ext cx="556219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Pengguna</a:t>
            </a:r>
          </a:p>
        </p:txBody>
      </p:sp>
      <p:sp>
        <p:nvSpPr>
          <p:cNvPr id="287" name="Freeform 233">
            <a:extLst>
              <a:ext uri="{FF2B5EF4-FFF2-40B4-BE49-F238E27FC236}">
                <a16:creationId xmlns:a16="http://schemas.microsoft.com/office/drawing/2014/main" id="{6416FE4A-5FC2-4C39-96D3-86BAFC6FBA69}"/>
              </a:ext>
            </a:extLst>
          </p:cNvPr>
          <p:cNvSpPr/>
          <p:nvPr/>
        </p:nvSpPr>
        <p:spPr>
          <a:xfrm>
            <a:off x="3060763" y="1719748"/>
            <a:ext cx="556219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Undang Pengguna</a:t>
            </a:r>
          </a:p>
        </p:txBody>
      </p:sp>
      <p:sp>
        <p:nvSpPr>
          <p:cNvPr id="288" name="Freeform 235">
            <a:extLst>
              <a:ext uri="{FF2B5EF4-FFF2-40B4-BE49-F238E27FC236}">
                <a16:creationId xmlns:a16="http://schemas.microsoft.com/office/drawing/2014/main" id="{1819CCC7-7C75-4B8F-81BF-946056BE9326}"/>
              </a:ext>
            </a:extLst>
          </p:cNvPr>
          <p:cNvSpPr/>
          <p:nvPr/>
        </p:nvSpPr>
        <p:spPr>
          <a:xfrm>
            <a:off x="890887" y="1662298"/>
            <a:ext cx="477363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Undang</a:t>
            </a:r>
          </a:p>
        </p:txBody>
      </p:sp>
      <p:sp>
        <p:nvSpPr>
          <p:cNvPr id="289" name="Rounded Rectangle 236">
            <a:extLst>
              <a:ext uri="{FF2B5EF4-FFF2-40B4-BE49-F238E27FC236}">
                <a16:creationId xmlns:a16="http://schemas.microsoft.com/office/drawing/2014/main" id="{A8B247F6-CE82-46F0-A7CE-3ECD242F1D31}"/>
              </a:ext>
            </a:extLst>
          </p:cNvPr>
          <p:cNvSpPr/>
          <p:nvPr/>
        </p:nvSpPr>
        <p:spPr>
          <a:xfrm>
            <a:off x="5110134" y="2256988"/>
            <a:ext cx="89474" cy="96132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688011F-8534-484D-A63F-E061B22BCDAC}"/>
              </a:ext>
            </a:extLst>
          </p:cNvPr>
          <p:cNvSpPr txBox="1"/>
          <p:nvPr/>
        </p:nvSpPr>
        <p:spPr>
          <a:xfrm>
            <a:off x="4689935" y="660310"/>
            <a:ext cx="2857902" cy="3022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37901"/>
            <a:r>
              <a:rPr lang="id-ID" sz="1350" b="1">
                <a:solidFill>
                  <a:srgbClr val="FFC000"/>
                </a:solidFill>
                <a:latin typeface="Segoe UI Semilight" panose="020B0402040204020203" pitchFamily="34" charset="0"/>
              </a:rPr>
              <a:t>Undang Pengguna</a:t>
            </a:r>
          </a:p>
        </p:txBody>
      </p:sp>
      <p:cxnSp>
        <p:nvCxnSpPr>
          <p:cNvPr id="291" name="Curved Connector 197">
            <a:extLst>
              <a:ext uri="{FF2B5EF4-FFF2-40B4-BE49-F238E27FC236}">
                <a16:creationId xmlns:a16="http://schemas.microsoft.com/office/drawing/2014/main" id="{B115FB06-8386-4C77-8CAA-890075C49E37}"/>
              </a:ext>
            </a:extLst>
          </p:cNvPr>
          <p:cNvCxnSpPr>
            <a:cxnSpLocks/>
          </p:cNvCxnSpPr>
          <p:nvPr/>
        </p:nvCxnSpPr>
        <p:spPr>
          <a:xfrm>
            <a:off x="8069496" y="1137002"/>
            <a:ext cx="590491" cy="596813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urved Connector 198">
            <a:extLst>
              <a:ext uri="{FF2B5EF4-FFF2-40B4-BE49-F238E27FC236}">
                <a16:creationId xmlns:a16="http://schemas.microsoft.com/office/drawing/2014/main" id="{59EEB16D-1E6C-4323-A2B2-A2F186B44F90}"/>
              </a:ext>
            </a:extLst>
          </p:cNvPr>
          <p:cNvCxnSpPr>
            <a:cxnSpLocks/>
          </p:cNvCxnSpPr>
          <p:nvPr/>
        </p:nvCxnSpPr>
        <p:spPr>
          <a:xfrm flipV="1">
            <a:off x="8069496" y="1733816"/>
            <a:ext cx="590491" cy="582800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836035C8-F149-4317-8531-B81A42806F82}"/>
              </a:ext>
            </a:extLst>
          </p:cNvPr>
          <p:cNvCxnSpPr>
            <a:cxnSpLocks/>
          </p:cNvCxnSpPr>
          <p:nvPr/>
        </p:nvCxnSpPr>
        <p:spPr>
          <a:xfrm>
            <a:off x="8942303" y="1733623"/>
            <a:ext cx="2944655" cy="127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A93A40D-0422-4FF7-B5C1-036BB2FD793A}"/>
              </a:ext>
            </a:extLst>
          </p:cNvPr>
          <p:cNvCxnSpPr>
            <a:cxnSpLocks/>
            <a:stCxn id="266" idx="1"/>
            <a:endCxn id="295" idx="3"/>
          </p:cNvCxnSpPr>
          <p:nvPr/>
        </p:nvCxnSpPr>
        <p:spPr>
          <a:xfrm flipH="1">
            <a:off x="903127" y="1747791"/>
            <a:ext cx="3068898" cy="28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ounded Rectangle 243">
            <a:extLst>
              <a:ext uri="{FF2B5EF4-FFF2-40B4-BE49-F238E27FC236}">
                <a16:creationId xmlns:a16="http://schemas.microsoft.com/office/drawing/2014/main" id="{30FE5CCC-D485-46C2-94F0-F353E5B91EEF}"/>
              </a:ext>
            </a:extLst>
          </p:cNvPr>
          <p:cNvSpPr/>
          <p:nvPr/>
        </p:nvSpPr>
        <p:spPr>
          <a:xfrm>
            <a:off x="481323" y="1522499"/>
            <a:ext cx="421804" cy="4562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6" name="mail" title="Icon of an envelope">
            <a:extLst>
              <a:ext uri="{FF2B5EF4-FFF2-40B4-BE49-F238E27FC236}">
                <a16:creationId xmlns:a16="http://schemas.microsoft.com/office/drawing/2014/main" id="{AAECD4ED-B88A-4135-9105-2475F3A53A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4457" y="1665888"/>
            <a:ext cx="215534" cy="144311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rgbClr val="FFC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algn="ctr" defTabSz="837901"/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7" name="Rounded Rectangle 245">
            <a:extLst>
              <a:ext uri="{FF2B5EF4-FFF2-40B4-BE49-F238E27FC236}">
                <a16:creationId xmlns:a16="http://schemas.microsoft.com/office/drawing/2014/main" id="{FAF7AD26-40B7-4110-A0F5-8142DADD40A6}"/>
              </a:ext>
            </a:extLst>
          </p:cNvPr>
          <p:cNvSpPr/>
          <p:nvPr/>
        </p:nvSpPr>
        <p:spPr>
          <a:xfrm>
            <a:off x="1366381" y="1520720"/>
            <a:ext cx="421804" cy="4562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8" name="Rounded Rectangle 246">
            <a:extLst>
              <a:ext uri="{FF2B5EF4-FFF2-40B4-BE49-F238E27FC236}">
                <a16:creationId xmlns:a16="http://schemas.microsoft.com/office/drawing/2014/main" id="{B3E7A65C-1057-44DF-B999-593F6273F508}"/>
              </a:ext>
            </a:extLst>
          </p:cNvPr>
          <p:cNvSpPr/>
          <p:nvPr/>
        </p:nvSpPr>
        <p:spPr>
          <a:xfrm>
            <a:off x="2633907" y="1506354"/>
            <a:ext cx="421804" cy="4562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9" name="mail" title="Icon of an envelope">
            <a:extLst>
              <a:ext uri="{FF2B5EF4-FFF2-40B4-BE49-F238E27FC236}">
                <a16:creationId xmlns:a16="http://schemas.microsoft.com/office/drawing/2014/main" id="{8FC29622-C1F3-4976-ADDA-7A3C081F57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37043" y="1654575"/>
            <a:ext cx="215534" cy="144311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rgbClr val="FFC0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algn="ctr" defTabSz="837901"/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0" name="people_4" title="Icon of a person">
            <a:extLst>
              <a:ext uri="{FF2B5EF4-FFF2-40B4-BE49-F238E27FC236}">
                <a16:creationId xmlns:a16="http://schemas.microsoft.com/office/drawing/2014/main" id="{B6C1595C-48B3-47EC-A642-DE7D03A258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2764" y="1641875"/>
            <a:ext cx="149039" cy="17902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rgbClr val="FFB9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C460EA2B-F0D7-493D-AD5B-197AB2AF7334}"/>
              </a:ext>
            </a:extLst>
          </p:cNvPr>
          <p:cNvCxnSpPr>
            <a:cxnSpLocks/>
          </p:cNvCxnSpPr>
          <p:nvPr/>
        </p:nvCxnSpPr>
        <p:spPr>
          <a:xfrm flipH="1">
            <a:off x="8599077" y="1731230"/>
            <a:ext cx="3527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Rounded Rectangle 238">
            <a:extLst>
              <a:ext uri="{FF2B5EF4-FFF2-40B4-BE49-F238E27FC236}">
                <a16:creationId xmlns:a16="http://schemas.microsoft.com/office/drawing/2014/main" id="{770CA92F-2CED-439A-AAD4-A39A7A9D659C}"/>
              </a:ext>
            </a:extLst>
          </p:cNvPr>
          <p:cNvSpPr/>
          <p:nvPr/>
        </p:nvSpPr>
        <p:spPr>
          <a:xfrm>
            <a:off x="9349182" y="1678658"/>
            <a:ext cx="102256" cy="1098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3" name="Rounded Rectangle 239">
            <a:extLst>
              <a:ext uri="{FF2B5EF4-FFF2-40B4-BE49-F238E27FC236}">
                <a16:creationId xmlns:a16="http://schemas.microsoft.com/office/drawing/2014/main" id="{8305DCDE-F36F-4761-8DF1-40FBFB53FFEA}"/>
              </a:ext>
            </a:extLst>
          </p:cNvPr>
          <p:cNvSpPr/>
          <p:nvPr/>
        </p:nvSpPr>
        <p:spPr>
          <a:xfrm>
            <a:off x="10233480" y="1683421"/>
            <a:ext cx="102256" cy="1098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4" name="Rounded Rectangle 240">
            <a:extLst>
              <a:ext uri="{FF2B5EF4-FFF2-40B4-BE49-F238E27FC236}">
                <a16:creationId xmlns:a16="http://schemas.microsoft.com/office/drawing/2014/main" id="{003BF99D-362A-45D4-98E6-871B09BC8EDB}"/>
              </a:ext>
            </a:extLst>
          </p:cNvPr>
          <p:cNvSpPr/>
          <p:nvPr/>
        </p:nvSpPr>
        <p:spPr>
          <a:xfrm>
            <a:off x="10768028" y="1683421"/>
            <a:ext cx="102256" cy="1098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5" name="Rounded Rectangle 241">
            <a:extLst>
              <a:ext uri="{FF2B5EF4-FFF2-40B4-BE49-F238E27FC236}">
                <a16:creationId xmlns:a16="http://schemas.microsoft.com/office/drawing/2014/main" id="{5007768C-F8C6-420E-8CF8-3EEAF1628FE4}"/>
              </a:ext>
            </a:extLst>
          </p:cNvPr>
          <p:cNvSpPr/>
          <p:nvPr/>
        </p:nvSpPr>
        <p:spPr>
          <a:xfrm>
            <a:off x="8688560" y="1678658"/>
            <a:ext cx="102256" cy="1098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6" name="Freeform 116">
            <a:extLst>
              <a:ext uri="{FF2B5EF4-FFF2-40B4-BE49-F238E27FC236}">
                <a16:creationId xmlns:a16="http://schemas.microsoft.com/office/drawing/2014/main" id="{34A0865D-9B27-4DFD-BBED-7A430BF9D38F}"/>
              </a:ext>
            </a:extLst>
          </p:cNvPr>
          <p:cNvSpPr/>
          <p:nvPr/>
        </p:nvSpPr>
        <p:spPr>
          <a:xfrm>
            <a:off x="1773691" y="1702938"/>
            <a:ext cx="954988" cy="815734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Admin Layanan dan Perwakilan Microsoft* adalah yang pertama mendaftar</a:t>
            </a:r>
          </a:p>
        </p:txBody>
      </p:sp>
      <p:sp>
        <p:nvSpPr>
          <p:cNvPr id="307" name="Freeform 227">
            <a:extLst>
              <a:ext uri="{FF2B5EF4-FFF2-40B4-BE49-F238E27FC236}">
                <a16:creationId xmlns:a16="http://schemas.microsoft.com/office/drawing/2014/main" id="{4454B738-CFEE-4597-82A8-4998A36183B7}"/>
              </a:ext>
            </a:extLst>
          </p:cNvPr>
          <p:cNvSpPr/>
          <p:nvPr/>
        </p:nvSpPr>
        <p:spPr>
          <a:xfrm>
            <a:off x="10838987" y="1727182"/>
            <a:ext cx="1122843" cy="443646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chemeClr val="bg1"/>
                </a:solidFill>
                <a:latin typeface="Segoe UI" panose="020B0502040204020203" pitchFamily="34" charset="0"/>
              </a:rPr>
              <a:t>Kunjungi Pusat Sumber Informasi: https://aka.ms/sh-rc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098290D1-8696-4168-AABB-B07F0FA619D5}"/>
              </a:ext>
            </a:extLst>
          </p:cNvPr>
          <p:cNvSpPr/>
          <p:nvPr/>
        </p:nvSpPr>
        <p:spPr>
          <a:xfrm>
            <a:off x="182880" y="3017520"/>
            <a:ext cx="2114546" cy="1651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black"/>
                </a:solidFill>
                <a:latin typeface="Segoe UI Semilight" panose="020B0402040204020203" pitchFamily="34" charset="0"/>
              </a:rPr>
              <a:t>Keuntungan:</a:t>
            </a:r>
          </a:p>
          <a:p>
            <a:pPr marL="162354" indent="-162354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Pertama menerima email tertanggal kontrak dimulai</a:t>
            </a:r>
          </a:p>
          <a:p>
            <a:pPr marL="162354" indent="-162354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Mengundang pengguna lain untuk mendaftar</a:t>
            </a:r>
            <a:br>
              <a:rPr sz="900" dirty="0"/>
            </a:b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dan menggunakan Services Hub </a:t>
            </a:r>
          </a:p>
          <a:p>
            <a:pPr marL="162354" indent="-162354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Hapus pengguna terdaftar dari</a:t>
            </a:r>
            <a:br>
              <a:rPr sz="900" dirty="0"/>
            </a:b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Services Hub</a:t>
            </a:r>
          </a:p>
          <a:p>
            <a:pPr marL="162354" indent="-162354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Aktifkan atau nonaktifkan peran</a:t>
            </a:r>
            <a:br>
              <a:rPr sz="900" dirty="0"/>
            </a:b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Kontak Dukungan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219DE67-E9A0-4DD9-82D6-D57D7F34A4A8}"/>
              </a:ext>
            </a:extLst>
          </p:cNvPr>
          <p:cNvSpPr/>
          <p:nvPr/>
        </p:nvSpPr>
        <p:spPr>
          <a:xfrm>
            <a:off x="2277574" y="3289652"/>
            <a:ext cx="2356362" cy="1311128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spcAft>
                <a:spcPts val="300"/>
              </a:spcAft>
            </a:pP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1) </a:t>
            </a:r>
            <a:r>
              <a:rPr lang="id-ID" sz="1000" b="1" dirty="0">
                <a:latin typeface="Segoe UI" panose="020B0502040204020203" pitchFamily="34" charset="0"/>
              </a:rPr>
              <a:t>Daftar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Dukungan lalu klik Dukungan Kontak.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Lengkapi profil Anda lalu jelajahi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Pusat Sumber Informasi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https://aka.ms/sh-rc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 untuk mempelajari lebih lanjut.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EF3DB74B-EC78-4F93-9D63-7CEE518F6BA2}"/>
              </a:ext>
            </a:extLst>
          </p:cNvPr>
          <p:cNvSpPr/>
          <p:nvPr/>
        </p:nvSpPr>
        <p:spPr>
          <a:xfrm>
            <a:off x="4588190" y="3296365"/>
            <a:ext cx="2455185" cy="148656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  <a:buClr>
                <a:srgbClr val="5B9BD5"/>
              </a:buClr>
            </a:pP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2) Mengundang Pengguna untuk bergabung   </a:t>
            </a:r>
            <a:r>
              <a:rPr lang="id-ID" sz="1000" dirty="0"/>
              <a:t> 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Kontrak Menu, lalu klik Kelola Akses.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Masukkan satu email akun kerja atau lebih untuk mengundang pengguna.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Undang. Gunakan daftar email yang dipisahkan koma untuk mengundang massal.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B400915B-0DA8-4877-9F3D-5EC3C8C00151}"/>
              </a:ext>
            </a:extLst>
          </p:cNvPr>
          <p:cNvSpPr/>
          <p:nvPr/>
        </p:nvSpPr>
        <p:spPr>
          <a:xfrm>
            <a:off x="7040114" y="3295206"/>
            <a:ext cx="2693434" cy="132190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indent="-457200" defTabSz="837901">
              <a:lnSpc>
                <a:spcPct val="107000"/>
              </a:lnSpc>
              <a:spcAft>
                <a:spcPts val="300"/>
              </a:spcAft>
              <a:buClr>
                <a:srgbClr val="5B9BD5"/>
              </a:buClr>
            </a:pP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3) Mengatur kontak Dukungan 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Kontrak Menu, lalu klik Kelola Akses.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Dari daftar pengguna terdaftar, geser tombol aktif untuk mengaktifkan pengguna sebagai Kontrak Dukungan. Geser ke mati untuk menonaktifkan.</a:t>
            </a:r>
          </a:p>
          <a:p>
            <a:pPr marL="249375" indent="-187031" defTabSz="837901">
              <a:lnSpc>
                <a:spcPct val="107000"/>
              </a:lnSpc>
              <a:buFont typeface="+mj-lt"/>
              <a:buAutoNum type="alphaLcParenR"/>
            </a:pPr>
            <a:endParaRPr lang="id-ID" sz="900" dirty="0">
              <a:solidFill>
                <a:prstClr val="black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400698E6-74A0-4EF6-9C80-7D72F5A7D2AC}"/>
              </a:ext>
            </a:extLst>
          </p:cNvPr>
          <p:cNvSpPr/>
          <p:nvPr/>
        </p:nvSpPr>
        <p:spPr>
          <a:xfrm>
            <a:off x="9620954" y="3290106"/>
            <a:ext cx="2517459" cy="1025537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  <a:buClr>
                <a:srgbClr val="5B9BD5"/>
              </a:buClr>
            </a:pP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4) Mengelola Akses Pengguna 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Kontrak Menu, lalu klik</a:t>
            </a: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Kelola Akses.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Dari daftar pengguna terdaftar, klik tautan hapus untuk menghapus akses Services Hub pengguna.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22637602-D795-4ADC-9D0B-8AA571FB2D81}"/>
              </a:ext>
            </a:extLst>
          </p:cNvPr>
          <p:cNvSpPr/>
          <p:nvPr/>
        </p:nvSpPr>
        <p:spPr>
          <a:xfrm>
            <a:off x="2286000" y="3017199"/>
            <a:ext cx="1383520" cy="275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black"/>
                </a:solidFill>
                <a:latin typeface="Segoe UI Semilight" panose="020B0402040204020203" pitchFamily="34" charset="0"/>
              </a:rPr>
              <a:t>Pengarahan Peran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E30C1563-578B-41B4-B210-0DC5ACCC6B0C}"/>
              </a:ext>
            </a:extLst>
          </p:cNvPr>
          <p:cNvSpPr/>
          <p:nvPr/>
        </p:nvSpPr>
        <p:spPr>
          <a:xfrm>
            <a:off x="228601" y="4848194"/>
            <a:ext cx="3579920" cy="124514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600"/>
              </a:spcAft>
            </a:pPr>
            <a:r>
              <a:rPr lang="id-ID" sz="1200" b="1" dirty="0">
                <a:solidFill>
                  <a:prstClr val="black"/>
                </a:solidFill>
                <a:latin typeface="Segoe UI Semilight" panose="020B0402040204020203" pitchFamily="34" charset="0"/>
              </a:rPr>
              <a:t>Yang Perlu Diketahui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Pendaftaran email Anda hilang? Minta baru kepada Manajer Akun Teknis atau tim Kordinator</a:t>
            </a: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Akun Layanan.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Jumlah orang yang Anda undang tidak terbatas.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Pengguna Services Hub terdaftar dapat mengundang pengguna lain ke Services Hub sebagai Pengguna Layanan.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Batas Kontak Dukungan berdasarkan perjanjian kontrak Anda.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CD5E7508-EA32-4AD6-A924-36A55593885B}"/>
              </a:ext>
            </a:extLst>
          </p:cNvPr>
          <p:cNvSpPr/>
          <p:nvPr/>
        </p:nvSpPr>
        <p:spPr>
          <a:xfrm>
            <a:off x="3984891" y="5120599"/>
            <a:ext cx="3869934" cy="12669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Pemilik Azure/Kontributor (yang juga pengguna Services Hub terdaftar) memberikan akses ke Penilaian Atas Permintaan.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Dapat berisi satu Administrator Layanan atau lebih </a:t>
            </a:r>
            <a:br>
              <a:rPr sz="900" dirty="0"/>
            </a:b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dibuat di kontrak Anda.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Hubungi Microsoft untuk mengubah peran Administrator Layanan yang telah ditentukan.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Perubahan peran dapat membutuhkan waktu hingga 2 jam untuk merespons.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F1560B30-D513-45AC-A595-302ACAA592A1}"/>
              </a:ext>
            </a:extLst>
          </p:cNvPr>
          <p:cNvSpPr/>
          <p:nvPr/>
        </p:nvSpPr>
        <p:spPr>
          <a:xfrm>
            <a:off x="7787278" y="5118441"/>
            <a:ext cx="4263208" cy="11221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48932" indent="-14893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Service Hub mengenali “Akun Kerja atau Sekolah,” yang juga dikenal dengan akun Direktori Aktif Azure (Azure Active Directory/AAD), akun Office 365 atau akun Org ID: 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https://aka.ms/sh-wsa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 dibuat oleh departemen TI di organisasi Anda untuk penggunaan aplikasi gedung dan awan. </a:t>
            </a:r>
            <a:endParaRPr lang="id-ID" sz="900" dirty="0">
              <a:solidFill>
                <a:prstClr val="black"/>
              </a:solidFill>
              <a:latin typeface="Calibri" panose="020F0502020204030204"/>
            </a:endParaRPr>
          </a:p>
          <a:p>
            <a:pPr marL="148932" indent="-14893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Services Hub tidak mendukung masuk via akun pribadi. Pelanggan yang tidak dapat masuk via akun kerja harus menghubungi tim dukungan Services Hub untuk meminta bantuan: </a:t>
            </a:r>
            <a:r>
              <a:rPr lang="id-ID" sz="900" u="sng" dirty="0">
                <a:solidFill>
                  <a:prstClr val="black"/>
                </a:solidFill>
                <a:latin typeface="Segoe UI" panose="020B0502040204020203" pitchFamily="34" charset="0"/>
                <a:hlinkClick r:id="rId4"/>
              </a:rPr>
              <a:t>serviceshubteam@ppas.uservoice.com</a:t>
            </a:r>
            <a:r>
              <a:rPr lang="id-ID" sz="900" u="sng" dirty="0">
                <a:solidFill>
                  <a:prstClr val="black"/>
                </a:solidFill>
                <a:latin typeface="Segoe UI" panose="020B0502040204020203" pitchFamily="34" charset="0"/>
              </a:rPr>
              <a:t>.</a:t>
            </a:r>
            <a:r>
              <a:rPr lang="id-ID" sz="900" dirty="0"/>
              <a:t> </a:t>
            </a:r>
          </a:p>
        </p:txBody>
      </p: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27CBAAD8-299A-4457-93A0-43F72E163501}"/>
              </a:ext>
            </a:extLst>
          </p:cNvPr>
          <p:cNvCxnSpPr/>
          <p:nvPr/>
        </p:nvCxnSpPr>
        <p:spPr>
          <a:xfrm flipH="1">
            <a:off x="4241692" y="3533858"/>
            <a:ext cx="136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FFFFE0EC-F39A-439E-B3F7-23E721422319}"/>
              </a:ext>
            </a:extLst>
          </p:cNvPr>
          <p:cNvCxnSpPr/>
          <p:nvPr/>
        </p:nvCxnSpPr>
        <p:spPr>
          <a:xfrm>
            <a:off x="2286000" y="3291840"/>
            <a:ext cx="0" cy="13547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02C7E3D-B5C0-4BCD-88A8-75AF873B50B1}"/>
              </a:ext>
            </a:extLst>
          </p:cNvPr>
          <p:cNvSpPr/>
          <p:nvPr/>
        </p:nvSpPr>
        <p:spPr>
          <a:xfrm>
            <a:off x="255218" y="6476241"/>
            <a:ext cx="4540074" cy="35176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</a:pPr>
            <a:r>
              <a:rPr lang="id-ID" sz="818">
                <a:solidFill>
                  <a:prstClr val="black"/>
                </a:solidFill>
                <a:latin typeface="Segoe UI" panose="020B0502040204020203" pitchFamily="34" charset="0"/>
              </a:rPr>
              <a:t>*Perwakilan Microsoft seperti Manajer Akun Teknis dan Kordinator Akun Layanan adalah yang pertama diundang ke Services Hub bersama dengan Admin Layanan. </a:t>
            </a:r>
          </a:p>
        </p:txBody>
      </p:sp>
      <p:sp>
        <p:nvSpPr>
          <p:cNvPr id="75" name="Rounded Rectangle 217">
            <a:extLst>
              <a:ext uri="{FF2B5EF4-FFF2-40B4-BE49-F238E27FC236}">
                <a16:creationId xmlns:a16="http://schemas.microsoft.com/office/drawing/2014/main" id="{39A2FC9F-A18C-4256-9497-3782EFF71603}"/>
              </a:ext>
            </a:extLst>
          </p:cNvPr>
          <p:cNvSpPr/>
          <p:nvPr/>
        </p:nvSpPr>
        <p:spPr>
          <a:xfrm>
            <a:off x="6138261" y="1693859"/>
            <a:ext cx="89474" cy="97703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Freeform 214">
            <a:extLst>
              <a:ext uri="{FF2B5EF4-FFF2-40B4-BE49-F238E27FC236}">
                <a16:creationId xmlns:a16="http://schemas.microsoft.com/office/drawing/2014/main" id="{0D7606F9-A407-4F8D-B225-277911403989}"/>
              </a:ext>
            </a:extLst>
          </p:cNvPr>
          <p:cNvSpPr/>
          <p:nvPr/>
        </p:nvSpPr>
        <p:spPr>
          <a:xfrm>
            <a:off x="5692594" y="1700432"/>
            <a:ext cx="522527" cy="27332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Pelajari</a:t>
            </a:r>
          </a:p>
        </p:txBody>
      </p:sp>
    </p:spTree>
    <p:extLst>
      <p:ext uri="{BB962C8B-B14F-4D97-AF65-F5344CB8AC3E}">
        <p14:creationId xmlns:p14="http://schemas.microsoft.com/office/powerpoint/2010/main" val="285576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/>
        </p:nvSpPr>
        <p:spPr>
          <a:xfrm>
            <a:off x="8470974" y="3166030"/>
            <a:ext cx="3380861" cy="1453172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285750" marR="0" indent="-28575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568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7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id-ID" sz="1600">
                <a:solidFill>
                  <a:srgbClr val="3176BB"/>
                </a:solidFill>
              </a:rPr>
              <a:t>Menghemat Waktu</a:t>
            </a:r>
            <a:endParaRPr lang="id-ID"/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Menggunakan panduan dan rekomendasi ahli Microsoft untuk membantu mengelola risiko 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Secara proaktif mengelola kesehatan lingkungan TI Anda dengan penilaian atas permintaan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Pengalaman layanan mandiri yang nyaman memungkinkan Anda mengoptimalkan cara menghabiskan waktu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endParaRPr lang="id-ID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8496563" y="1678836"/>
            <a:ext cx="3107266" cy="1458740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285750" marR="0" indent="-28575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568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7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id-ID" sz="1600">
                <a:solidFill>
                  <a:srgbClr val="3176BB"/>
                </a:solidFill>
              </a:rPr>
              <a:t>Menghubungkan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Mengakses panduan teknis dan ahli terbaru ke mana pun Anda pergi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Menemukan layanan dukungan Microsoft yang tersedia di wilayah Anda dengan mudah</a:t>
            </a:r>
          </a:p>
          <a:p>
            <a:pPr marL="169863" indent="-169863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Menemukan informasi kontak dengan cepat untuk para manajer akun Microsoft dan akses dukungan Anda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id-ID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8470975" y="4647656"/>
            <a:ext cx="3380860" cy="1476418"/>
          </a:xfrm>
          <a:prstGeom prst="rect">
            <a:avLst/>
          </a:prstGeom>
          <a:noFill/>
        </p:spPr>
        <p:txBody>
          <a:bodyPr lIns="146304" tIns="109728" rIns="146304" bIns="109728" anchor="t">
            <a:noAutofit/>
          </a:bodyPr>
          <a:lstStyle>
            <a:lvl1pPr marL="285750" marR="0" indent="-28575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568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7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76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id-ID" sz="1600">
                <a:solidFill>
                  <a:srgbClr val="3176BB"/>
                </a:solidFill>
              </a:rPr>
              <a:t>Meraih Lebih</a:t>
            </a:r>
          </a:p>
          <a:p>
            <a:pPr marL="169545" indent="-169545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Mendapatkan akses ke semua pendidikan atas permintaan Microsoft untuk meningkatkan pengetahuan Anda dan juga tim </a:t>
            </a:r>
          </a:p>
          <a:p>
            <a:pPr marL="169545" indent="-169545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Memahami detail dan layanan kontrak dukungan </a:t>
            </a:r>
            <a:br/>
            <a:r>
              <a:rPr lang="id-ID" sz="1000"/>
              <a:t>sehingga Anda dapat memaksimalkan manfaat Anda </a:t>
            </a:r>
          </a:p>
          <a:p>
            <a:pPr marL="169545" indent="-169545">
              <a:spcBef>
                <a:spcPts val="200"/>
              </a:spcBef>
              <a:spcAft>
                <a:spcPts val="200"/>
              </a:spcAft>
            </a:pPr>
            <a:r>
              <a:rPr lang="id-ID" sz="1000"/>
              <a:t>Memanfaatkan kemampuan baru, dan merencanakan perubahan produk dengan Pusat Pembaruan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9947" y="1906200"/>
            <a:ext cx="977474" cy="10040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758" y="4894173"/>
            <a:ext cx="957278" cy="9833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932" y="3381034"/>
            <a:ext cx="996239" cy="102316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271619" y="554005"/>
            <a:ext cx="48378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id-ID" sz="1600">
              <a:solidFill>
                <a:schemeClr val="bg1"/>
              </a:solidFill>
            </a:endParaRPr>
          </a:p>
          <a:p>
            <a:pPr algn="l"/>
            <a:r>
              <a:rPr lang="id-ID" sz="1400">
                <a:solidFill>
                  <a:schemeClr val="bg1"/>
                </a:solidFill>
              </a:rPr>
              <a:t>Mendapatkan hasil maksimal dari investasi Microsoft Anda dengan akses ke panduan dan alat untuk Microsoft Unified Support Anda.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69551" y="89423"/>
            <a:ext cx="4794902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id-ID" sz="3600">
                <a:solidFill>
                  <a:schemeClr val="bg1"/>
                </a:solidFill>
                <a:latin typeface="+mj-lt"/>
              </a:rPr>
              <a:t>Microsoft Services Hub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74A87-9691-45AD-ADF0-4591161E8477}"/>
              </a:ext>
            </a:extLst>
          </p:cNvPr>
          <p:cNvSpPr txBox="1"/>
          <p:nvPr/>
        </p:nvSpPr>
        <p:spPr>
          <a:xfrm>
            <a:off x="5207846" y="6456693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15595922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39EBEBA1-CE85-46B9-B964-0BF8E6DD7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86" y="132956"/>
            <a:ext cx="160597" cy="21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490" tIns="39745" rIns="79490" bIns="3974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7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3AAC0584-0557-42A8-84EC-E1CB59BF91D2}"/>
              </a:ext>
            </a:extLst>
          </p:cNvPr>
          <p:cNvSpPr txBox="1">
            <a:spLocks/>
          </p:cNvSpPr>
          <p:nvPr/>
        </p:nvSpPr>
        <p:spPr>
          <a:xfrm>
            <a:off x="1122900" y="235453"/>
            <a:ext cx="6419369" cy="655874"/>
          </a:xfrm>
          <a:prstGeom prst="rect">
            <a:avLst/>
          </a:prstGeom>
        </p:spPr>
        <p:txBody>
          <a:bodyPr vert="horz" lIns="124691" tIns="62345" rIns="124691" bIns="62345" rtlCol="0" anchor="ctr">
            <a:normAutofit fontScale="90000" lnSpcReduction="10000"/>
          </a:bodyPr>
          <a:lstStyle>
            <a:lvl1pPr algn="l" defTabSz="6705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7053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7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</a:rPr>
              <a:t>Kontak Dukungan</a:t>
            </a:r>
            <a:br/>
            <a:r>
              <a:rPr kumimoji="0" lang="id-ID" sz="9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</a:rPr>
              <a:t>Kontak Dukungan dapat membuka dan melihat insiden dukungan via Services Hub. </a:t>
            </a:r>
            <a:r>
              <a:rPr kumimoji="0" lang="id-ID" sz="1304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</a:rPr>
              <a:t> </a:t>
            </a:r>
            <a:endParaRPr kumimoji="0" lang="id-ID" sz="130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87" name="Telemarketer_E7B9" title="Icon of a person wearing a headset">
            <a:extLst>
              <a:ext uri="{FF2B5EF4-FFF2-40B4-BE49-F238E27FC236}">
                <a16:creationId xmlns:a16="http://schemas.microsoft.com/office/drawing/2014/main" id="{78DB5447-022E-4A60-8CE2-D0A9F7F154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0451" y="245512"/>
            <a:ext cx="433111" cy="516540"/>
          </a:xfrm>
          <a:custGeom>
            <a:avLst/>
            <a:gdLst>
              <a:gd name="T0" fmla="*/ 0 w 3250"/>
              <a:gd name="T1" fmla="*/ 3875 h 3875"/>
              <a:gd name="T2" fmla="*/ 1625 w 3250"/>
              <a:gd name="T3" fmla="*/ 2250 h 3875"/>
              <a:gd name="T4" fmla="*/ 3250 w 3250"/>
              <a:gd name="T5" fmla="*/ 3875 h 3875"/>
              <a:gd name="T6" fmla="*/ 750 w 3250"/>
              <a:gd name="T7" fmla="*/ 1750 h 3875"/>
              <a:gd name="T8" fmla="*/ 750 w 3250"/>
              <a:gd name="T9" fmla="*/ 750 h 3875"/>
              <a:gd name="T10" fmla="*/ 500 w 3250"/>
              <a:gd name="T11" fmla="*/ 500 h 3875"/>
              <a:gd name="T12" fmla="*/ 250 w 3250"/>
              <a:gd name="T13" fmla="*/ 750 h 3875"/>
              <a:gd name="T14" fmla="*/ 250 w 3250"/>
              <a:gd name="T15" fmla="*/ 1500 h 3875"/>
              <a:gd name="T16" fmla="*/ 500 w 3250"/>
              <a:gd name="T17" fmla="*/ 1750 h 3875"/>
              <a:gd name="T18" fmla="*/ 1500 w 3250"/>
              <a:gd name="T19" fmla="*/ 1750 h 3875"/>
              <a:gd name="T20" fmla="*/ 690 w 3250"/>
              <a:gd name="T21" fmla="*/ 1751 h 3875"/>
              <a:gd name="T22" fmla="*/ 1625 w 3250"/>
              <a:gd name="T23" fmla="*/ 2250 h 3875"/>
              <a:gd name="T24" fmla="*/ 2750 w 3250"/>
              <a:gd name="T25" fmla="*/ 1125 h 3875"/>
              <a:gd name="T26" fmla="*/ 1625 w 3250"/>
              <a:gd name="T27" fmla="*/ 0 h 3875"/>
              <a:gd name="T28" fmla="*/ 689 w 3250"/>
              <a:gd name="T29" fmla="*/ 500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875">
                <a:moveTo>
                  <a:pt x="0" y="3875"/>
                </a:moveTo>
                <a:cubicBezTo>
                  <a:pt x="0" y="2978"/>
                  <a:pt x="728" y="2250"/>
                  <a:pt x="1625" y="2250"/>
                </a:cubicBezTo>
                <a:cubicBezTo>
                  <a:pt x="2522" y="2250"/>
                  <a:pt x="3250" y="2978"/>
                  <a:pt x="3250" y="3875"/>
                </a:cubicBezTo>
                <a:moveTo>
                  <a:pt x="750" y="1750"/>
                </a:moveTo>
                <a:cubicBezTo>
                  <a:pt x="750" y="750"/>
                  <a:pt x="750" y="750"/>
                  <a:pt x="750" y="750"/>
                </a:cubicBezTo>
                <a:cubicBezTo>
                  <a:pt x="750" y="612"/>
                  <a:pt x="638" y="500"/>
                  <a:pt x="500" y="500"/>
                </a:cubicBezTo>
                <a:cubicBezTo>
                  <a:pt x="362" y="500"/>
                  <a:pt x="250" y="612"/>
                  <a:pt x="250" y="750"/>
                </a:cubicBezTo>
                <a:cubicBezTo>
                  <a:pt x="250" y="1500"/>
                  <a:pt x="250" y="1500"/>
                  <a:pt x="250" y="1500"/>
                </a:cubicBezTo>
                <a:cubicBezTo>
                  <a:pt x="250" y="1638"/>
                  <a:pt x="362" y="1750"/>
                  <a:pt x="500" y="1750"/>
                </a:cubicBezTo>
                <a:cubicBezTo>
                  <a:pt x="1500" y="1750"/>
                  <a:pt x="1500" y="1750"/>
                  <a:pt x="1500" y="1750"/>
                </a:cubicBezTo>
                <a:moveTo>
                  <a:pt x="690" y="1751"/>
                </a:moveTo>
                <a:cubicBezTo>
                  <a:pt x="892" y="2052"/>
                  <a:pt x="1235" y="2250"/>
                  <a:pt x="1625" y="2250"/>
                </a:cubicBezTo>
                <a:cubicBezTo>
                  <a:pt x="2246" y="2250"/>
                  <a:pt x="2750" y="1746"/>
                  <a:pt x="2750" y="1125"/>
                </a:cubicBezTo>
                <a:cubicBezTo>
                  <a:pt x="2750" y="504"/>
                  <a:pt x="2246" y="0"/>
                  <a:pt x="1625" y="0"/>
                </a:cubicBezTo>
                <a:cubicBezTo>
                  <a:pt x="1235" y="0"/>
                  <a:pt x="891" y="199"/>
                  <a:pt x="689" y="500"/>
                </a:cubicBezTo>
              </a:path>
            </a:pathLst>
          </a:custGeom>
          <a:noFill/>
          <a:ln w="22225" cap="sq">
            <a:solidFill>
              <a:srgbClr val="00BCF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108395" tIns="54198" rIns="108395" bIns="5419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4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2287F48D-4DA6-F449-B42B-5998C00EB704}"/>
              </a:ext>
            </a:extLst>
          </p:cNvPr>
          <p:cNvCxnSpPr>
            <a:cxnSpLocks/>
            <a:stCxn id="343" idx="1"/>
            <a:endCxn id="74" idx="3"/>
          </p:cNvCxnSpPr>
          <p:nvPr/>
        </p:nvCxnSpPr>
        <p:spPr>
          <a:xfrm flipH="1">
            <a:off x="1186331" y="1867229"/>
            <a:ext cx="7541194" cy="3953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17425642-43C2-D94B-8558-8B213491E91D}"/>
              </a:ext>
            </a:extLst>
          </p:cNvPr>
          <p:cNvCxnSpPr>
            <a:cxnSpLocks/>
          </p:cNvCxnSpPr>
          <p:nvPr/>
        </p:nvCxnSpPr>
        <p:spPr>
          <a:xfrm flipH="1">
            <a:off x="8654171" y="1868250"/>
            <a:ext cx="3441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urved Connector 312">
            <a:extLst>
              <a:ext uri="{FF2B5EF4-FFF2-40B4-BE49-F238E27FC236}">
                <a16:creationId xmlns:a16="http://schemas.microsoft.com/office/drawing/2014/main" id="{F6F6EFC4-2C6E-EB4F-9E4E-9FF97ABB5B58}"/>
              </a:ext>
            </a:extLst>
          </p:cNvPr>
          <p:cNvCxnSpPr>
            <a:cxnSpLocks/>
          </p:cNvCxnSpPr>
          <p:nvPr/>
        </p:nvCxnSpPr>
        <p:spPr>
          <a:xfrm>
            <a:off x="8137552" y="1325563"/>
            <a:ext cx="576038" cy="541880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Curved Connector 313">
            <a:extLst>
              <a:ext uri="{FF2B5EF4-FFF2-40B4-BE49-F238E27FC236}">
                <a16:creationId xmlns:a16="http://schemas.microsoft.com/office/drawing/2014/main" id="{A88994DA-23B5-3646-82FE-7D81F07E1E19}"/>
              </a:ext>
            </a:extLst>
          </p:cNvPr>
          <p:cNvCxnSpPr>
            <a:cxnSpLocks/>
          </p:cNvCxnSpPr>
          <p:nvPr/>
        </p:nvCxnSpPr>
        <p:spPr>
          <a:xfrm flipV="1">
            <a:off x="8137552" y="1867443"/>
            <a:ext cx="576038" cy="52915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4D11FFEA-D8B6-0D48-9052-81FFF483D0F0}"/>
              </a:ext>
            </a:extLst>
          </p:cNvPr>
          <p:cNvCxnSpPr>
            <a:cxnSpLocks/>
          </p:cNvCxnSpPr>
          <p:nvPr/>
        </p:nvCxnSpPr>
        <p:spPr>
          <a:xfrm flipV="1">
            <a:off x="4496612" y="1325729"/>
            <a:ext cx="3683549" cy="22955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47429CA-BB3F-B346-ADB3-E30B781B1535}"/>
              </a:ext>
            </a:extLst>
          </p:cNvPr>
          <p:cNvCxnSpPr>
            <a:cxnSpLocks/>
          </p:cNvCxnSpPr>
          <p:nvPr/>
        </p:nvCxnSpPr>
        <p:spPr>
          <a:xfrm>
            <a:off x="4496612" y="2399193"/>
            <a:ext cx="36409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Freeform 316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5885772" y="2406126"/>
            <a:ext cx="938714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</a:rPr>
              <a:t>Memvalidasi ID Akses Dukungan</a:t>
            </a:r>
            <a:br>
              <a:rPr dirty="0"/>
            </a:b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</a:rPr>
              <a:t>unik</a:t>
            </a:r>
          </a:p>
        </p:txBody>
      </p:sp>
      <p:sp>
        <p:nvSpPr>
          <p:cNvPr id="318" name="Rounded Rectangle 317">
            <a:extLst>
              <a:ext uri="{FF2B5EF4-FFF2-40B4-BE49-F238E27FC236}">
                <a16:creationId xmlns:a16="http://schemas.microsoft.com/office/drawing/2014/main" id="{5D725251-C4C4-924C-ADD5-8397405FEA43}"/>
              </a:ext>
            </a:extLst>
          </p:cNvPr>
          <p:cNvSpPr/>
          <p:nvPr/>
        </p:nvSpPr>
        <p:spPr>
          <a:xfrm>
            <a:off x="5803029" y="2347726"/>
            <a:ext cx="99753" cy="99753"/>
          </a:xfrm>
          <a:prstGeom prst="roundRect">
            <a:avLst>
              <a:gd name="adj" fmla="val 50000"/>
            </a:avLst>
          </a:prstGeom>
          <a:solidFill>
            <a:srgbClr val="00BCF2"/>
          </a:solidFill>
          <a:ln>
            <a:solidFill>
              <a:srgbClr val="00B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8A1F1498-0C0B-0C42-974B-856151470B55}"/>
              </a:ext>
            </a:extLst>
          </p:cNvPr>
          <p:cNvSpPr/>
          <p:nvPr/>
        </p:nvSpPr>
        <p:spPr>
          <a:xfrm>
            <a:off x="6886328" y="2347726"/>
            <a:ext cx="99753" cy="99753"/>
          </a:xfrm>
          <a:prstGeom prst="roundRect">
            <a:avLst>
              <a:gd name="adj" fmla="val 50000"/>
            </a:avLst>
          </a:prstGeom>
          <a:solidFill>
            <a:srgbClr val="00BCF2"/>
          </a:solidFill>
          <a:ln>
            <a:solidFill>
              <a:srgbClr val="00B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21" name="Curved Connector 320">
            <a:extLst>
              <a:ext uri="{FF2B5EF4-FFF2-40B4-BE49-F238E27FC236}">
                <a16:creationId xmlns:a16="http://schemas.microsoft.com/office/drawing/2014/main" id="{B02DBB76-48BD-0A46-9EAA-BD5BC5AF9B3D}"/>
              </a:ext>
            </a:extLst>
          </p:cNvPr>
          <p:cNvCxnSpPr>
            <a:cxnSpLocks/>
            <a:stCxn id="323" idx="1"/>
          </p:cNvCxnSpPr>
          <p:nvPr/>
        </p:nvCxnSpPr>
        <p:spPr>
          <a:xfrm rot="10800000" flipV="1">
            <a:off x="3591607" y="1350703"/>
            <a:ext cx="548764" cy="544518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urved Connector 321">
            <a:extLst>
              <a:ext uri="{FF2B5EF4-FFF2-40B4-BE49-F238E27FC236}">
                <a16:creationId xmlns:a16="http://schemas.microsoft.com/office/drawing/2014/main" id="{A5D3F746-A302-FB4C-86E0-403502E78966}"/>
              </a:ext>
            </a:extLst>
          </p:cNvPr>
          <p:cNvCxnSpPr>
            <a:cxnSpLocks/>
            <a:stCxn id="327" idx="1"/>
          </p:cNvCxnSpPr>
          <p:nvPr/>
        </p:nvCxnSpPr>
        <p:spPr>
          <a:xfrm rot="10800000">
            <a:off x="3591607" y="1895223"/>
            <a:ext cx="548764" cy="51075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ounded Rectangle 322">
            <a:extLst>
              <a:ext uri="{FF2B5EF4-FFF2-40B4-BE49-F238E27FC236}">
                <a16:creationId xmlns:a16="http://schemas.microsoft.com/office/drawing/2014/main" id="{6CA44AB9-D75E-7042-AD9A-22B574427405}"/>
              </a:ext>
            </a:extLst>
          </p:cNvPr>
          <p:cNvSpPr/>
          <p:nvPr/>
        </p:nvSpPr>
        <p:spPr>
          <a:xfrm>
            <a:off x="4140371" y="1143594"/>
            <a:ext cx="411480" cy="41421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4" name="people_12" title="Icon of three people">
            <a:extLst>
              <a:ext uri="{FF2B5EF4-FFF2-40B4-BE49-F238E27FC236}">
                <a16:creationId xmlns:a16="http://schemas.microsoft.com/office/drawing/2014/main" id="{C583CF1D-BB6F-9C49-8239-370F60050D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16786" y="1262775"/>
            <a:ext cx="258649" cy="220675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rgbClr val="679AD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3ED700CA-819F-1140-A9F4-D7F383B6A8CA}"/>
              </a:ext>
            </a:extLst>
          </p:cNvPr>
          <p:cNvSpPr/>
          <p:nvPr/>
        </p:nvSpPr>
        <p:spPr>
          <a:xfrm>
            <a:off x="4140371" y="1683553"/>
            <a:ext cx="411480" cy="41421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6" name="people_4" title="Icon of a person">
            <a:extLst>
              <a:ext uri="{FF2B5EF4-FFF2-40B4-BE49-F238E27FC236}">
                <a16:creationId xmlns:a16="http://schemas.microsoft.com/office/drawing/2014/main" id="{4D1DA621-61F1-5843-8825-52BFB8DFB9D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55254" y="1775940"/>
            <a:ext cx="181713" cy="2031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rgbClr val="679AD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7" name="Rounded Rectangle 326">
            <a:extLst>
              <a:ext uri="{FF2B5EF4-FFF2-40B4-BE49-F238E27FC236}">
                <a16:creationId xmlns:a16="http://schemas.microsoft.com/office/drawing/2014/main" id="{9B97FE0D-E47D-E44F-9CF2-41FD2B10AB73}"/>
              </a:ext>
            </a:extLst>
          </p:cNvPr>
          <p:cNvSpPr/>
          <p:nvPr/>
        </p:nvSpPr>
        <p:spPr>
          <a:xfrm>
            <a:off x="4140371" y="2198866"/>
            <a:ext cx="411480" cy="414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8" name="Telemarketer_E7B9" title="Icon of a person wearing a headset">
            <a:extLst>
              <a:ext uri="{FF2B5EF4-FFF2-40B4-BE49-F238E27FC236}">
                <a16:creationId xmlns:a16="http://schemas.microsoft.com/office/drawing/2014/main" id="{C4ADAA00-3CE6-4E43-92F6-F7A52ED153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56270" y="2302714"/>
            <a:ext cx="179681" cy="214293"/>
          </a:xfrm>
          <a:custGeom>
            <a:avLst/>
            <a:gdLst>
              <a:gd name="T0" fmla="*/ 0 w 3250"/>
              <a:gd name="T1" fmla="*/ 3875 h 3875"/>
              <a:gd name="T2" fmla="*/ 1625 w 3250"/>
              <a:gd name="T3" fmla="*/ 2250 h 3875"/>
              <a:gd name="T4" fmla="*/ 3250 w 3250"/>
              <a:gd name="T5" fmla="*/ 3875 h 3875"/>
              <a:gd name="T6" fmla="*/ 750 w 3250"/>
              <a:gd name="T7" fmla="*/ 1750 h 3875"/>
              <a:gd name="T8" fmla="*/ 750 w 3250"/>
              <a:gd name="T9" fmla="*/ 750 h 3875"/>
              <a:gd name="T10" fmla="*/ 500 w 3250"/>
              <a:gd name="T11" fmla="*/ 500 h 3875"/>
              <a:gd name="T12" fmla="*/ 250 w 3250"/>
              <a:gd name="T13" fmla="*/ 750 h 3875"/>
              <a:gd name="T14" fmla="*/ 250 w 3250"/>
              <a:gd name="T15" fmla="*/ 1500 h 3875"/>
              <a:gd name="T16" fmla="*/ 500 w 3250"/>
              <a:gd name="T17" fmla="*/ 1750 h 3875"/>
              <a:gd name="T18" fmla="*/ 1500 w 3250"/>
              <a:gd name="T19" fmla="*/ 1750 h 3875"/>
              <a:gd name="T20" fmla="*/ 690 w 3250"/>
              <a:gd name="T21" fmla="*/ 1751 h 3875"/>
              <a:gd name="T22" fmla="*/ 1625 w 3250"/>
              <a:gd name="T23" fmla="*/ 2250 h 3875"/>
              <a:gd name="T24" fmla="*/ 2750 w 3250"/>
              <a:gd name="T25" fmla="*/ 1125 h 3875"/>
              <a:gd name="T26" fmla="*/ 1625 w 3250"/>
              <a:gd name="T27" fmla="*/ 0 h 3875"/>
              <a:gd name="T28" fmla="*/ 689 w 3250"/>
              <a:gd name="T29" fmla="*/ 500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875">
                <a:moveTo>
                  <a:pt x="0" y="3875"/>
                </a:moveTo>
                <a:cubicBezTo>
                  <a:pt x="0" y="2978"/>
                  <a:pt x="728" y="2250"/>
                  <a:pt x="1625" y="2250"/>
                </a:cubicBezTo>
                <a:cubicBezTo>
                  <a:pt x="2522" y="2250"/>
                  <a:pt x="3250" y="2978"/>
                  <a:pt x="3250" y="3875"/>
                </a:cubicBezTo>
                <a:moveTo>
                  <a:pt x="750" y="1750"/>
                </a:moveTo>
                <a:cubicBezTo>
                  <a:pt x="750" y="750"/>
                  <a:pt x="750" y="750"/>
                  <a:pt x="750" y="750"/>
                </a:cubicBezTo>
                <a:cubicBezTo>
                  <a:pt x="750" y="612"/>
                  <a:pt x="638" y="500"/>
                  <a:pt x="500" y="500"/>
                </a:cubicBezTo>
                <a:cubicBezTo>
                  <a:pt x="362" y="500"/>
                  <a:pt x="250" y="612"/>
                  <a:pt x="250" y="750"/>
                </a:cubicBezTo>
                <a:cubicBezTo>
                  <a:pt x="250" y="1500"/>
                  <a:pt x="250" y="1500"/>
                  <a:pt x="250" y="1500"/>
                </a:cubicBezTo>
                <a:cubicBezTo>
                  <a:pt x="250" y="1638"/>
                  <a:pt x="362" y="1750"/>
                  <a:pt x="500" y="1750"/>
                </a:cubicBezTo>
                <a:cubicBezTo>
                  <a:pt x="1500" y="1750"/>
                  <a:pt x="1500" y="1750"/>
                  <a:pt x="1500" y="1750"/>
                </a:cubicBezTo>
                <a:moveTo>
                  <a:pt x="690" y="1751"/>
                </a:moveTo>
                <a:cubicBezTo>
                  <a:pt x="892" y="2052"/>
                  <a:pt x="1235" y="2250"/>
                  <a:pt x="1625" y="2250"/>
                </a:cubicBezTo>
                <a:cubicBezTo>
                  <a:pt x="2246" y="2250"/>
                  <a:pt x="2750" y="1746"/>
                  <a:pt x="2750" y="1125"/>
                </a:cubicBezTo>
                <a:cubicBezTo>
                  <a:pt x="2750" y="504"/>
                  <a:pt x="2246" y="0"/>
                  <a:pt x="1625" y="0"/>
                </a:cubicBezTo>
                <a:cubicBezTo>
                  <a:pt x="1235" y="0"/>
                  <a:pt x="891" y="199"/>
                  <a:pt x="689" y="500"/>
                </a:cubicBezTo>
              </a:path>
            </a:pathLst>
          </a:custGeom>
          <a:noFill/>
          <a:ln w="15875" cap="sq">
            <a:solidFill>
              <a:srgbClr val="00BCF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9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EABEB3D-72FC-6B42-BD2C-0FD6E07CA28D}"/>
              </a:ext>
            </a:extLst>
          </p:cNvPr>
          <p:cNvCxnSpPr>
            <a:cxnSpLocks/>
          </p:cNvCxnSpPr>
          <p:nvPr/>
        </p:nvCxnSpPr>
        <p:spPr>
          <a:xfrm flipH="1">
            <a:off x="3204710" y="1895221"/>
            <a:ext cx="40845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Rounded Rectangle 330">
            <a:extLst>
              <a:ext uri="{FF2B5EF4-FFF2-40B4-BE49-F238E27FC236}">
                <a16:creationId xmlns:a16="http://schemas.microsoft.com/office/drawing/2014/main" id="{D1432100-7643-1A49-A1D4-3E5FCA8D6493}"/>
              </a:ext>
            </a:extLst>
          </p:cNvPr>
          <p:cNvSpPr/>
          <p:nvPr/>
        </p:nvSpPr>
        <p:spPr>
          <a:xfrm>
            <a:off x="5650514" y="1839982"/>
            <a:ext cx="87284" cy="8871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4" name="Freeform 333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5125114" y="2291296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ctr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335" name="Freeform 334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5123045" y="1763408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ctr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336" name="Freeform 335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5121293" y="1240920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ctr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339" name="Rounded Rectangle 338">
            <a:extLst>
              <a:ext uri="{FF2B5EF4-FFF2-40B4-BE49-F238E27FC236}">
                <a16:creationId xmlns:a16="http://schemas.microsoft.com/office/drawing/2014/main" id="{3ED700CA-819F-1140-A9F4-D7F383B6A8CA}"/>
              </a:ext>
            </a:extLst>
          </p:cNvPr>
          <p:cNvSpPr/>
          <p:nvPr/>
        </p:nvSpPr>
        <p:spPr>
          <a:xfrm>
            <a:off x="2943319" y="1685737"/>
            <a:ext cx="411480" cy="41421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1" name="mail" title="Icon of an envelope">
            <a:extLst>
              <a:ext uri="{FF2B5EF4-FFF2-40B4-BE49-F238E27FC236}">
                <a16:creationId xmlns:a16="http://schemas.microsoft.com/office/drawing/2014/main" id="{6D0D99B2-78FB-4F2C-BF13-1D0BF987D2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43930" y="1820315"/>
            <a:ext cx="210259" cy="131028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rgbClr val="679AD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3" name="Rounded Rectangle 342">
            <a:extLst>
              <a:ext uri="{FF2B5EF4-FFF2-40B4-BE49-F238E27FC236}">
                <a16:creationId xmlns:a16="http://schemas.microsoft.com/office/drawing/2014/main" id="{5D725251-C4C4-924C-ADD5-8397405FEA43}"/>
              </a:ext>
            </a:extLst>
          </p:cNvPr>
          <p:cNvSpPr/>
          <p:nvPr/>
        </p:nvSpPr>
        <p:spPr>
          <a:xfrm>
            <a:off x="8727525" y="1817352"/>
            <a:ext cx="99753" cy="99753"/>
          </a:xfrm>
          <a:prstGeom prst="roundRect">
            <a:avLst>
              <a:gd name="adj" fmla="val 50000"/>
            </a:avLst>
          </a:prstGeom>
          <a:solidFill>
            <a:srgbClr val="00BCF2"/>
          </a:solidFill>
          <a:ln>
            <a:solidFill>
              <a:srgbClr val="00B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D1432100-7643-1A49-A1D4-3E5FCA8D6493}"/>
              </a:ext>
            </a:extLst>
          </p:cNvPr>
          <p:cNvSpPr/>
          <p:nvPr/>
        </p:nvSpPr>
        <p:spPr>
          <a:xfrm>
            <a:off x="5146446" y="1303174"/>
            <a:ext cx="87284" cy="8871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D1432100-7643-1A49-A1D4-3E5FCA8D6493}"/>
              </a:ext>
            </a:extLst>
          </p:cNvPr>
          <p:cNvSpPr/>
          <p:nvPr/>
        </p:nvSpPr>
        <p:spPr>
          <a:xfrm>
            <a:off x="5146446" y="1840882"/>
            <a:ext cx="87284" cy="8871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D1432100-7643-1A49-A1D4-3E5FCA8D6493}"/>
              </a:ext>
            </a:extLst>
          </p:cNvPr>
          <p:cNvSpPr/>
          <p:nvPr/>
        </p:nvSpPr>
        <p:spPr>
          <a:xfrm>
            <a:off x="5051708" y="2366067"/>
            <a:ext cx="99753" cy="997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50" name="Freeform 349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8815355" y="1878313"/>
            <a:ext cx="642643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Lihat Permintaan Dukungan</a:t>
            </a:r>
            <a:endParaRPr kumimoji="0" lang="id-ID" sz="81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51" name="Freeform 350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9604360" y="1877292"/>
            <a:ext cx="752797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</a:rPr>
              <a:t>Menyelesaikan Rencana Penyambutan</a:t>
            </a:r>
          </a:p>
        </p:txBody>
      </p:sp>
      <p:sp>
        <p:nvSpPr>
          <p:cNvPr id="352" name="Freeform 351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10458894" y="1762850"/>
            <a:ext cx="543653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</a:rPr>
              <a:t>Jelajahi</a:t>
            </a: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D47429CA-BB3F-B346-ADB3-E30B781B1535}"/>
              </a:ext>
            </a:extLst>
          </p:cNvPr>
          <p:cNvCxnSpPr>
            <a:cxnSpLocks/>
          </p:cNvCxnSpPr>
          <p:nvPr/>
        </p:nvCxnSpPr>
        <p:spPr>
          <a:xfrm flipV="1">
            <a:off x="8942461" y="1867229"/>
            <a:ext cx="3046339" cy="18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Freeform 354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4557281" y="2347435"/>
            <a:ext cx="650658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</a:rPr>
              <a:t>Kontak Dukungan</a:t>
            </a:r>
          </a:p>
        </p:txBody>
      </p:sp>
      <p:sp>
        <p:nvSpPr>
          <p:cNvPr id="356" name="Freeform 355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4555995" y="1848755"/>
            <a:ext cx="699030" cy="462105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" panose="020B0502040204020203" pitchFamily="34" charset="0"/>
              </a:rPr>
              <a:t>Pemilik </a:t>
            </a: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Azure/Kontributor</a:t>
            </a:r>
            <a:endParaRPr kumimoji="0" lang="id-ID" sz="818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57" name="Freeform 356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4552518" y="1245753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" panose="020B0502040204020203" pitchFamily="34" charset="0"/>
              </a:rPr>
              <a:t>Pengguna</a:t>
            </a:r>
          </a:p>
        </p:txBody>
      </p:sp>
      <p:sp>
        <p:nvSpPr>
          <p:cNvPr id="358" name="Freeform 357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3324233" y="1839983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" panose="020B0502040204020203" pitchFamily="34" charset="0"/>
              </a:rPr>
              <a:t>Undang</a:t>
            </a:r>
          </a:p>
        </p:txBody>
      </p:sp>
      <p:sp>
        <p:nvSpPr>
          <p:cNvPr id="361" name="Rounded Rectangle 360">
            <a:extLst>
              <a:ext uri="{FF2B5EF4-FFF2-40B4-BE49-F238E27FC236}">
                <a16:creationId xmlns:a16="http://schemas.microsoft.com/office/drawing/2014/main" id="{5D725251-C4C4-924C-ADD5-8397405FEA43}"/>
              </a:ext>
            </a:extLst>
          </p:cNvPr>
          <p:cNvSpPr/>
          <p:nvPr/>
        </p:nvSpPr>
        <p:spPr>
          <a:xfrm>
            <a:off x="5143151" y="2352491"/>
            <a:ext cx="99753" cy="99753"/>
          </a:xfrm>
          <a:prstGeom prst="roundRect">
            <a:avLst>
              <a:gd name="adj" fmla="val 50000"/>
            </a:avLst>
          </a:prstGeom>
          <a:solidFill>
            <a:srgbClr val="00BCF2"/>
          </a:solidFill>
          <a:ln>
            <a:solidFill>
              <a:srgbClr val="00B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4840709" y="910046"/>
            <a:ext cx="2787952" cy="30226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defTabSz="914342">
              <a:defRPr/>
            </a:pPr>
            <a:r>
              <a:rPr kumimoji="0" lang="id-ID" sz="1350" b="1" i="0" u="none" strike="noStrike" kern="1200" cap="none" spc="0" normalizeH="0" baseline="0" noProof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 Semilight" panose="020B0402040204020203" pitchFamily="34" charset="0"/>
              </a:rPr>
              <a:t>Undang</a:t>
            </a:r>
            <a:r>
              <a:rPr lang="id-ID" sz="1350" b="1">
                <a:solidFill>
                  <a:srgbClr val="00BCF2"/>
                </a:solidFill>
                <a:latin typeface="Segoe UI Semilight" panose="020B0402040204020203" pitchFamily="34" charset="0"/>
              </a:rPr>
              <a:t> </a:t>
            </a:r>
            <a:r>
              <a:rPr kumimoji="0" lang="id-ID" sz="1350" b="1" i="0" u="none" strike="noStrike" kern="1200" cap="none" spc="0" normalizeH="0" baseline="0" noProof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 Semilight" panose="020B0402040204020203" pitchFamily="34" charset="0"/>
              </a:rPr>
              <a:t>Pengguna</a:t>
            </a:r>
          </a:p>
        </p:txBody>
      </p:sp>
      <p:sp>
        <p:nvSpPr>
          <p:cNvPr id="344" name="Rounded Rectangle 343">
            <a:extLst>
              <a:ext uri="{FF2B5EF4-FFF2-40B4-BE49-F238E27FC236}">
                <a16:creationId xmlns:a16="http://schemas.microsoft.com/office/drawing/2014/main" id="{5D725251-C4C4-924C-ADD5-8397405FEA43}"/>
              </a:ext>
            </a:extLst>
          </p:cNvPr>
          <p:cNvSpPr/>
          <p:nvPr/>
        </p:nvSpPr>
        <p:spPr>
          <a:xfrm>
            <a:off x="9524609" y="1817352"/>
            <a:ext cx="99753" cy="99753"/>
          </a:xfrm>
          <a:prstGeom prst="roundRect">
            <a:avLst>
              <a:gd name="adj" fmla="val 50000"/>
            </a:avLst>
          </a:prstGeom>
          <a:solidFill>
            <a:srgbClr val="00BCF2"/>
          </a:solidFill>
          <a:ln>
            <a:solidFill>
              <a:srgbClr val="00B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5D725251-C4C4-924C-ADD5-8397405FEA43}"/>
              </a:ext>
            </a:extLst>
          </p:cNvPr>
          <p:cNvSpPr/>
          <p:nvPr/>
        </p:nvSpPr>
        <p:spPr>
          <a:xfrm>
            <a:off x="10393234" y="1817352"/>
            <a:ext cx="99753" cy="99753"/>
          </a:xfrm>
          <a:prstGeom prst="roundRect">
            <a:avLst>
              <a:gd name="adj" fmla="val 50000"/>
            </a:avLst>
          </a:prstGeom>
          <a:solidFill>
            <a:srgbClr val="00BCF2"/>
          </a:solidFill>
          <a:ln>
            <a:solidFill>
              <a:srgbClr val="00B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5D725251-C4C4-924C-ADD5-8397405FEA43}"/>
              </a:ext>
            </a:extLst>
          </p:cNvPr>
          <p:cNvSpPr/>
          <p:nvPr/>
        </p:nvSpPr>
        <p:spPr>
          <a:xfrm>
            <a:off x="10996220" y="1820527"/>
            <a:ext cx="99753" cy="99753"/>
          </a:xfrm>
          <a:prstGeom prst="roundRect">
            <a:avLst>
              <a:gd name="adj" fmla="val 50000"/>
            </a:avLst>
          </a:prstGeom>
          <a:solidFill>
            <a:srgbClr val="00BCF2"/>
          </a:solidFill>
          <a:ln>
            <a:solidFill>
              <a:srgbClr val="00B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1144851" y="1838858"/>
            <a:ext cx="465679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rgbClr val="4E92CF"/>
                </a:solidFill>
                <a:effectLst/>
                <a:uLnTx/>
                <a:uFillTx/>
                <a:latin typeface="Segoe UI" panose="020B0502040204020203" pitchFamily="34" charset="0"/>
              </a:rPr>
              <a:t>Undang</a:t>
            </a:r>
          </a:p>
        </p:txBody>
      </p:sp>
      <p:sp>
        <p:nvSpPr>
          <p:cNvPr id="72" name="people_4" title="Icon of a person">
            <a:extLst>
              <a:ext uri="{FF2B5EF4-FFF2-40B4-BE49-F238E27FC236}">
                <a16:creationId xmlns:a16="http://schemas.microsoft.com/office/drawing/2014/main" id="{E917B9D2-D8D5-4ACB-B36A-EC712DF260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80158" y="1806026"/>
            <a:ext cx="145391" cy="16254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rgbClr val="FFB90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0848BFE-8F86-A04B-8AB5-97B0A9ABE531}"/>
              </a:ext>
            </a:extLst>
          </p:cNvPr>
          <p:cNvSpPr/>
          <p:nvPr/>
        </p:nvSpPr>
        <p:spPr>
          <a:xfrm>
            <a:off x="2034897" y="2088739"/>
            <a:ext cx="1047814" cy="36959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0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rgbClr val="4E92CF"/>
                </a:solidFill>
                <a:effectLst/>
                <a:uLnTx/>
                <a:uFillTx/>
                <a:latin typeface="Segoe UI" panose="020B0502040204020203" pitchFamily="34" charset="0"/>
              </a:rPr>
              <a:t>Admin Layanan </a:t>
            </a:r>
            <a:br>
              <a:rPr dirty="0"/>
            </a:b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rgbClr val="4E92CF"/>
                </a:solidFill>
                <a:effectLst/>
                <a:uLnTx/>
                <a:uFillTx/>
                <a:latin typeface="Segoe UI" panose="020B0502040204020203" pitchFamily="34" charset="0"/>
              </a:rPr>
              <a:t>dan perwakilan Microsoft* adalah yang pertama mendaftar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ED700CA-819F-1140-A9F4-D7F383B6A8CA}"/>
              </a:ext>
            </a:extLst>
          </p:cNvPr>
          <p:cNvSpPr/>
          <p:nvPr/>
        </p:nvSpPr>
        <p:spPr>
          <a:xfrm>
            <a:off x="774851" y="1699651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5" name="mail" title="Icon of an envelope">
            <a:extLst>
              <a:ext uri="{FF2B5EF4-FFF2-40B4-BE49-F238E27FC236}">
                <a16:creationId xmlns:a16="http://schemas.microsoft.com/office/drawing/2014/main" id="{6D0D99B2-78FB-4F2C-BF13-1D0BF987D2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5461" y="1829840"/>
            <a:ext cx="210259" cy="131028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rgbClr val="679AD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ED700CA-819F-1140-A9F4-D7F383B6A8CA}"/>
              </a:ext>
            </a:extLst>
          </p:cNvPr>
          <p:cNvSpPr/>
          <p:nvPr/>
        </p:nvSpPr>
        <p:spPr>
          <a:xfrm>
            <a:off x="1661922" y="1696031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636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7" name="people_4" title="Icon of a person">
            <a:extLst>
              <a:ext uri="{FF2B5EF4-FFF2-40B4-BE49-F238E27FC236}">
                <a16:creationId xmlns:a16="http://schemas.microsoft.com/office/drawing/2014/main" id="{E917B9D2-D8D5-4ACB-B36A-EC712DF260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94968" y="1806032"/>
            <a:ext cx="145391" cy="16254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rgbClr val="679AD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8" name="Freeform 227">
            <a:extLst>
              <a:ext uri="{FF2B5EF4-FFF2-40B4-BE49-F238E27FC236}">
                <a16:creationId xmlns:a16="http://schemas.microsoft.com/office/drawing/2014/main" id="{1ABD874D-2215-4D58-8D31-26B540A50354}"/>
              </a:ext>
            </a:extLst>
          </p:cNvPr>
          <p:cNvSpPr/>
          <p:nvPr/>
        </p:nvSpPr>
        <p:spPr>
          <a:xfrm>
            <a:off x="11078683" y="1854663"/>
            <a:ext cx="1122843" cy="443646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chemeClr val="bg1"/>
                </a:solidFill>
                <a:latin typeface="Segoe UI" panose="020B0502040204020203" pitchFamily="34" charset="0"/>
              </a:rPr>
              <a:t>Kunjungi Pusat Sumber Informasi: https://aka.ms/sh-rc</a:t>
            </a:r>
          </a:p>
        </p:txBody>
      </p:sp>
      <p:sp>
        <p:nvSpPr>
          <p:cNvPr id="79" name="Freeform 318">
            <a:extLst>
              <a:ext uri="{FF2B5EF4-FFF2-40B4-BE49-F238E27FC236}">
                <a16:creationId xmlns:a16="http://schemas.microsoft.com/office/drawing/2014/main" id="{47168AEB-CE0A-49C1-BB70-F2A90B2A76B4}"/>
              </a:ext>
            </a:extLst>
          </p:cNvPr>
          <p:cNvSpPr/>
          <p:nvPr/>
        </p:nvSpPr>
        <p:spPr>
          <a:xfrm>
            <a:off x="6959104" y="2396633"/>
            <a:ext cx="1260852" cy="30575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>
                <a:solidFill>
                  <a:prstClr val="white"/>
                </a:solidFill>
                <a:latin typeface="Segoe UI" panose="020B0502040204020203" pitchFamily="34" charset="0"/>
              </a:rPr>
              <a:t>Membuka Permintaan Dukungan 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CC7BC8-D0EB-4264-A1A1-B72E49E48049}"/>
              </a:ext>
            </a:extLst>
          </p:cNvPr>
          <p:cNvCxnSpPr/>
          <p:nvPr/>
        </p:nvCxnSpPr>
        <p:spPr>
          <a:xfrm flipH="1">
            <a:off x="4241692" y="3435884"/>
            <a:ext cx="136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7581730-8A0B-41D7-A0B9-D87F7C10AD8F}"/>
              </a:ext>
            </a:extLst>
          </p:cNvPr>
          <p:cNvCxnSpPr/>
          <p:nvPr/>
        </p:nvCxnSpPr>
        <p:spPr>
          <a:xfrm>
            <a:off x="4141930" y="3292854"/>
            <a:ext cx="1288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8434C88-5F8C-49B4-BBA2-B307824F1052}"/>
              </a:ext>
            </a:extLst>
          </p:cNvPr>
          <p:cNvCxnSpPr/>
          <p:nvPr/>
        </p:nvCxnSpPr>
        <p:spPr>
          <a:xfrm>
            <a:off x="7045439" y="3274367"/>
            <a:ext cx="4286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5214F6-7964-490E-BB03-10C6A809A14C}"/>
              </a:ext>
            </a:extLst>
          </p:cNvPr>
          <p:cNvCxnSpPr/>
          <p:nvPr/>
        </p:nvCxnSpPr>
        <p:spPr>
          <a:xfrm>
            <a:off x="9081920" y="3279757"/>
            <a:ext cx="4431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21A3FD-582A-44CA-B194-718378C6C4F9}"/>
              </a:ext>
            </a:extLst>
          </p:cNvPr>
          <p:cNvCxnSpPr/>
          <p:nvPr/>
        </p:nvCxnSpPr>
        <p:spPr>
          <a:xfrm>
            <a:off x="2286000" y="3291840"/>
            <a:ext cx="0" cy="1350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FEBB92C-806A-4F21-9B8B-6336D1AFED07}"/>
              </a:ext>
            </a:extLst>
          </p:cNvPr>
          <p:cNvSpPr/>
          <p:nvPr/>
        </p:nvSpPr>
        <p:spPr>
          <a:xfrm>
            <a:off x="152133" y="3046986"/>
            <a:ext cx="1982428" cy="168969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600"/>
              </a:spcAft>
            </a:pPr>
            <a:r>
              <a:rPr lang="id-ID" sz="1200" b="1" dirty="0">
                <a:solidFill>
                  <a:prstClr val="black"/>
                </a:solidFill>
                <a:latin typeface="Segoe UI Semilight" panose="020B0402040204020203" pitchFamily="34" charset="0"/>
              </a:rPr>
              <a:t>Keuntungan:</a:t>
            </a:r>
          </a:p>
          <a:p>
            <a:pPr marL="153262" indent="-15326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Membuat permintaan dukungan</a:t>
            </a:r>
          </a:p>
          <a:p>
            <a:pPr marL="153262" indent="-15326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Melihat permintaan dukungan terbuka dan tertutup dan detail ringkasan kasus yang Anda miliki</a:t>
            </a:r>
          </a:p>
          <a:p>
            <a:pPr marL="153262" indent="-15326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Mengelola ID Akses dan kata sandi dukungan secara online untuk manajemen permintaan dukungan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A0F2C7B-D19C-43C6-8D01-74C15E131707}"/>
              </a:ext>
            </a:extLst>
          </p:cNvPr>
          <p:cNvSpPr/>
          <p:nvPr/>
        </p:nvSpPr>
        <p:spPr>
          <a:xfrm>
            <a:off x="2251742" y="3317318"/>
            <a:ext cx="2425507" cy="1311128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spcAft>
                <a:spcPts val="300"/>
              </a:spcAft>
            </a:pPr>
            <a:r>
              <a:rPr lang="en-US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1) Daftar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tautan pendaftaran di email Services Hub Welcome Anda.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halaman masuk, masukkan kredensial akun email kerja Anda.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Lengkapi profil Anda lalu jelajahi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Pusat Sumber Informasi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https://aka.ms/sh-rc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).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1A53963-BCC5-4014-9B83-11147C924553}"/>
              </a:ext>
            </a:extLst>
          </p:cNvPr>
          <p:cNvSpPr/>
          <p:nvPr/>
        </p:nvSpPr>
        <p:spPr>
          <a:xfrm>
            <a:off x="4508620" y="3316913"/>
            <a:ext cx="2799462" cy="145931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spcAft>
                <a:spcPts val="300"/>
              </a:spcAft>
              <a:buClr>
                <a:srgbClr val="5B9BD5"/>
              </a:buClr>
            </a:pPr>
            <a:r>
              <a:rPr lang="en-US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2)</a:t>
            </a:r>
            <a:r>
              <a:rPr lang="id-ID" sz="1000" dirty="0"/>
              <a:t> </a:t>
            </a: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Memvalidasi Akses Kontak Dukungan   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Dukungan,</a:t>
            </a: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lalu klik Dukungan Kontak.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Baca “Mengonfigurasi Akun Dukungan Anda” 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4"/>
              </a:rPr>
              <a:t>https://aka.ms/sh-rc-csa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daftar menurun ID Akses, dan Nama Pengguna untuk melihat ID Akses Anda. Klik tampilkan kata sandi untuk melihat kata sandi ID Akses unik Anda.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4ED2A6-1289-49AB-B8B9-299F61B2D3BA}"/>
              </a:ext>
            </a:extLst>
          </p:cNvPr>
          <p:cNvSpPr/>
          <p:nvPr/>
        </p:nvSpPr>
        <p:spPr>
          <a:xfrm>
            <a:off x="7261018" y="3315113"/>
            <a:ext cx="2583352" cy="132190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  <a:buClr>
                <a:srgbClr val="5B9BD5"/>
              </a:buClr>
            </a:pPr>
            <a:r>
              <a:rPr lang="en-US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3) Membuka Permintaan Dukungan</a:t>
            </a:r>
            <a:endParaRPr lang="id-ID" sz="1000" dirty="0">
              <a:solidFill>
                <a:prstClr val="black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Dukungan, lalu klik Dukungan Kontak.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tombol Hubungi Dukungan Microsoft Unified Support untuk membuka permintaan dukungan. Anda akan membutuhkan ID Akses dan Kata Sandi Anda untuk autentikasi awal.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4749C3-3266-4728-938E-2FC80BB4E434}"/>
              </a:ext>
            </a:extLst>
          </p:cNvPr>
          <p:cNvSpPr/>
          <p:nvPr/>
        </p:nvSpPr>
        <p:spPr>
          <a:xfrm>
            <a:off x="9759000" y="3315818"/>
            <a:ext cx="2280868" cy="147008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2344" defTabSz="837901">
              <a:lnSpc>
                <a:spcPct val="107000"/>
              </a:lnSpc>
              <a:spcAft>
                <a:spcPts val="300"/>
              </a:spcAft>
              <a:buClr>
                <a:prstClr val="white"/>
              </a:buClr>
            </a:pP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4) Lihat Permintaan Dukungan:</a:t>
            </a:r>
            <a:endParaRPr lang="id-ID" sz="1000" dirty="0">
              <a:solidFill>
                <a:prstClr val="black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</a:t>
            </a:r>
            <a:br>
              <a:rPr sz="900" dirty="0"/>
            </a:b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Menu Dukungan, lalu klik Permintaan Dukungan.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tampilan dasbor, Anda akan melihat tren dukungan berdasarkan produk dan ringkasan permintaan dukungan terbuka dan tertutup Anda.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C1A025A-25D9-4C25-A7B2-0956B048A765}"/>
              </a:ext>
            </a:extLst>
          </p:cNvPr>
          <p:cNvSpPr/>
          <p:nvPr/>
        </p:nvSpPr>
        <p:spPr>
          <a:xfrm>
            <a:off x="2286000" y="3048000"/>
            <a:ext cx="1383520" cy="275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37901">
              <a:lnSpc>
                <a:spcPct val="107000"/>
              </a:lnSpc>
              <a:spcAft>
                <a:spcPts val="600"/>
              </a:spcAft>
            </a:pPr>
            <a:r>
              <a:rPr lang="id-ID" sz="1200" b="1" dirty="0">
                <a:solidFill>
                  <a:prstClr val="black"/>
                </a:solidFill>
                <a:latin typeface="Segoe UI Semilight" panose="020B0402040204020203" pitchFamily="34" charset="0"/>
              </a:rPr>
              <a:t>Pengarahan Peran</a:t>
            </a:r>
            <a:endParaRPr lang="id-ID" sz="1200" b="1" dirty="0">
              <a:solidFill>
                <a:prstClr val="black"/>
              </a:solidFill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6EB493C-9E8D-4A01-84BF-4B9820A9AD63}"/>
              </a:ext>
            </a:extLst>
          </p:cNvPr>
          <p:cNvSpPr/>
          <p:nvPr/>
        </p:nvSpPr>
        <p:spPr>
          <a:xfrm>
            <a:off x="148591" y="4800600"/>
            <a:ext cx="3815519" cy="15415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600"/>
              </a:spcAft>
            </a:pPr>
            <a:r>
              <a:rPr lang="id-ID" sz="1200" b="1" dirty="0">
                <a:solidFill>
                  <a:prstClr val="black"/>
                </a:solidFill>
                <a:latin typeface="Segoe UI Semilight" panose="020B0402040204020203" pitchFamily="34" charset="0"/>
              </a:rPr>
              <a:t>Yang perlu diketahui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Anda hanya dapat melihat detail permintaan dukungan yang pernah Anda buka atau milik Anda.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Anda hanya dapat melihat ID Akses dan kata sandi dukungan Anda sendiri.</a:t>
            </a:r>
          </a:p>
          <a:p>
            <a:pPr marL="161921" indent="-161921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Untuk permintaan dukungan Clouds (Azure, Office 365, dan Dynamics) Anda tidak dapat melihat deskripsi permintaan dukungan.  Anda harus ke situs web dukungan Cloud asli untuk melihat detail kasus.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73ABF64-A625-45DC-9251-C0806112CBE3}"/>
              </a:ext>
            </a:extLst>
          </p:cNvPr>
          <p:cNvSpPr/>
          <p:nvPr/>
        </p:nvSpPr>
        <p:spPr>
          <a:xfrm>
            <a:off x="4255254" y="5077801"/>
            <a:ext cx="3744871" cy="126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354" indent="-162354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Hanya Admin Layanan atau perwakilan Microsoft yang dapat mengaktifkan atau menonaktifkan keuntungan pengguna sebagai kontak Dukungan.</a:t>
            </a:r>
          </a:p>
          <a:p>
            <a:pPr marL="162354" indent="-162354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Email akun kerja Services Hub Anda harus sama dengan email yang tercatat jika Anda sebelumnya pernah membuka permintaan dukungan di sistem dukungan Microsoft.</a:t>
            </a:r>
          </a:p>
          <a:p>
            <a:pPr marL="162354" indent="-162354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Hubungi Dukungan Microsoft akan mengarahkan Anda ke: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5"/>
              </a:rPr>
              <a:t>https://support.microsoft.com/id-id/premier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.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53EAF33-7215-4BA8-9525-2E6F4F88CCE1}"/>
              </a:ext>
            </a:extLst>
          </p:cNvPr>
          <p:cNvSpPr/>
          <p:nvPr/>
        </p:nvSpPr>
        <p:spPr>
          <a:xfrm>
            <a:off x="8008860" y="5077801"/>
            <a:ext cx="3815519" cy="11187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33789" indent="-233789" defTabSz="837901">
              <a:lnSpc>
                <a:spcPct val="107000"/>
              </a:lnSpc>
              <a:buFont typeface="Arial"/>
              <a:buChar char="•"/>
            </a:pPr>
            <a:r>
              <a:rPr lang="id-ID" sz="900">
                <a:solidFill>
                  <a:prstClr val="black"/>
                </a:solidFill>
                <a:latin typeface="Segoe UI" panose="020B0502040204020203" pitchFamily="34" charset="0"/>
              </a:rPr>
              <a:t>Anda akan diminta memverifikasi akun Anda saat masuk.  Anda membutuhkan ID Akses dan kata sandi Anda.</a:t>
            </a:r>
          </a:p>
          <a:p>
            <a:pPr marL="233789" indent="-233789" defTabSz="837901">
              <a:lnSpc>
                <a:spcPct val="107000"/>
              </a:lnSpc>
              <a:buFont typeface="Arial"/>
              <a:buChar char="•"/>
            </a:pPr>
            <a:r>
              <a:rPr lang="id-ID" sz="900">
                <a:solidFill>
                  <a:prstClr val="black"/>
                </a:solidFill>
                <a:latin typeface="Segoe UI" panose="020B0502040204020203" pitchFamily="34" charset="0"/>
              </a:rPr>
              <a:t>Anda dapat mengatur ulang kata sandi secara online untuk ID Akses jika Anda adalah kontak dukungan.</a:t>
            </a:r>
          </a:p>
          <a:p>
            <a:pPr marL="233789" indent="-233789" defTabSz="837901">
              <a:lnSpc>
                <a:spcPct val="107000"/>
              </a:lnSpc>
              <a:buFont typeface="Arial"/>
              <a:buChar char="•"/>
            </a:pPr>
            <a:r>
              <a:rPr lang="id-ID" sz="900">
                <a:solidFill>
                  <a:prstClr val="black"/>
                </a:solidFill>
                <a:latin typeface="Segoe UI" panose="020B0502040204020203" pitchFamily="34" charset="0"/>
              </a:rPr>
              <a:t>Hubungi tim dukungan Services Hub untuk bantuan: </a:t>
            </a:r>
            <a:r>
              <a:rPr lang="id-ID" sz="900">
                <a:solidFill>
                  <a:prstClr val="black"/>
                </a:solidFill>
                <a:latin typeface="Segoe UI" panose="020B0502040204020203" pitchFamily="34" charset="0"/>
                <a:hlinkClick r:id="rId6"/>
              </a:rPr>
              <a:t>serviceshubteam@ppas.uservoice.com</a:t>
            </a:r>
            <a:r>
              <a:rPr lang="id-ID" sz="900">
                <a:solidFill>
                  <a:prstClr val="black"/>
                </a:solidFill>
                <a:latin typeface="Segoe UI" panose="020B0502040204020203" pitchFamily="34" charset="0"/>
              </a:rPr>
              <a:t>.  </a:t>
            </a:r>
          </a:p>
          <a:p>
            <a:pPr marL="148932" indent="-14893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id-ID" sz="900">
              <a:solidFill>
                <a:prstClr val="black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97" name="Freeform 329">
            <a:extLst>
              <a:ext uri="{FF2B5EF4-FFF2-40B4-BE49-F238E27FC236}">
                <a16:creationId xmlns:a16="http://schemas.microsoft.com/office/drawing/2014/main" id="{8CCFAD2F-E6A1-43C5-A8F6-CBCA7A596EC0}"/>
              </a:ext>
            </a:extLst>
          </p:cNvPr>
          <p:cNvSpPr/>
          <p:nvPr/>
        </p:nvSpPr>
        <p:spPr>
          <a:xfrm>
            <a:off x="5701006" y="1797243"/>
            <a:ext cx="536511" cy="335416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Pelajari</a:t>
            </a:r>
            <a:endParaRPr kumimoji="0" lang="id-ID" sz="818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8" name="Freeform 214">
            <a:extLst>
              <a:ext uri="{FF2B5EF4-FFF2-40B4-BE49-F238E27FC236}">
                <a16:creationId xmlns:a16="http://schemas.microsoft.com/office/drawing/2014/main" id="{AE5BE52A-A921-49C6-ACF7-78D9F57E51B5}"/>
              </a:ext>
            </a:extLst>
          </p:cNvPr>
          <p:cNvSpPr/>
          <p:nvPr/>
        </p:nvSpPr>
        <p:spPr>
          <a:xfrm>
            <a:off x="7638510" y="1797763"/>
            <a:ext cx="962266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Mengonfigurasi Penilaian</a:t>
            </a:r>
          </a:p>
        </p:txBody>
      </p:sp>
      <p:sp>
        <p:nvSpPr>
          <p:cNvPr id="99" name="Freeform 216">
            <a:extLst>
              <a:ext uri="{FF2B5EF4-FFF2-40B4-BE49-F238E27FC236}">
                <a16:creationId xmlns:a16="http://schemas.microsoft.com/office/drawing/2014/main" id="{EB0C40C6-3105-44FA-ACA7-D489CFB8E3B9}"/>
              </a:ext>
            </a:extLst>
          </p:cNvPr>
          <p:cNvSpPr/>
          <p:nvPr/>
        </p:nvSpPr>
        <p:spPr>
          <a:xfrm>
            <a:off x="6198541" y="1907139"/>
            <a:ext cx="1354429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Memungkinkan pengguna Services Hub terdaftar untuk berkontribusi dalam Penilaian</a:t>
            </a:r>
          </a:p>
        </p:txBody>
      </p:sp>
      <p:sp>
        <p:nvSpPr>
          <p:cNvPr id="100" name="Rounded Rectangle 217">
            <a:extLst>
              <a:ext uri="{FF2B5EF4-FFF2-40B4-BE49-F238E27FC236}">
                <a16:creationId xmlns:a16="http://schemas.microsoft.com/office/drawing/2014/main" id="{BAF28327-714D-4546-BA77-8CB0C4A13A8E}"/>
              </a:ext>
            </a:extLst>
          </p:cNvPr>
          <p:cNvSpPr/>
          <p:nvPr/>
        </p:nvSpPr>
        <p:spPr>
          <a:xfrm>
            <a:off x="7577810" y="1825097"/>
            <a:ext cx="89474" cy="97703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Rounded Rectangle 217">
            <a:extLst>
              <a:ext uri="{FF2B5EF4-FFF2-40B4-BE49-F238E27FC236}">
                <a16:creationId xmlns:a16="http://schemas.microsoft.com/office/drawing/2014/main" id="{3847394C-C4BB-433F-9B31-85497FCA3ED3}"/>
              </a:ext>
            </a:extLst>
          </p:cNvPr>
          <p:cNvSpPr/>
          <p:nvPr/>
        </p:nvSpPr>
        <p:spPr>
          <a:xfrm>
            <a:off x="6138261" y="1832228"/>
            <a:ext cx="89474" cy="97703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718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AA7B7DEC-93B0-4B5E-B18E-63C1C60147F2}"/>
              </a:ext>
            </a:extLst>
          </p:cNvPr>
          <p:cNvSpPr txBox="1">
            <a:spLocks/>
          </p:cNvSpPr>
          <p:nvPr/>
        </p:nvSpPr>
        <p:spPr>
          <a:xfrm>
            <a:off x="712265" y="65266"/>
            <a:ext cx="7216930" cy="897672"/>
          </a:xfrm>
          <a:prstGeom prst="rect">
            <a:avLst/>
          </a:prstGeom>
        </p:spPr>
        <p:txBody>
          <a:bodyPr vert="horz" lIns="124691" tIns="62345" rIns="124691" bIns="62345" rtlCol="0" anchor="ctr">
            <a:noAutofit/>
          </a:bodyPr>
          <a:lstStyle>
            <a:lvl1pPr algn="l" defTabSz="6705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35"/>
            <a:r>
              <a:rPr lang="id-ID" sz="3000">
                <a:solidFill>
                  <a:prstClr val="white"/>
                </a:solidFill>
                <a:latin typeface="Segoe UI Light" panose="020B0502040204020203" pitchFamily="34" charset="0"/>
              </a:rPr>
              <a:t>Pemilik Azure/Kontributor</a:t>
            </a:r>
            <a:br/>
            <a:r>
              <a:rPr lang="id-ID" sz="818">
                <a:solidFill>
                  <a:schemeClr val="bg1"/>
                </a:solidFill>
                <a:latin typeface="Segoe UI" panose="020B0502040204020203" pitchFamily="34" charset="0"/>
              </a:rPr>
              <a:t>Mengelola konfigurasi dan izin penilaian atas permintaan dari Services Hub ke ruang kerja Analisis Catatan Azure Microsoft. </a:t>
            </a:r>
            <a:r>
              <a:rPr lang="id-ID" sz="1304" b="1">
                <a:solidFill>
                  <a:prstClr val="white"/>
                </a:solidFill>
                <a:latin typeface="Segoe UI Semibold" panose="020B0702040204020203" pitchFamily="34" charset="0"/>
              </a:rPr>
              <a:t> </a:t>
            </a:r>
            <a:endParaRPr lang="id-ID" sz="1304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2" name="people_4" title="Icon of a person">
            <a:extLst>
              <a:ext uri="{FF2B5EF4-FFF2-40B4-BE49-F238E27FC236}">
                <a16:creationId xmlns:a16="http://schemas.microsoft.com/office/drawing/2014/main" id="{61152B42-8639-473E-BE54-DCBF890E074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0298" y="203559"/>
            <a:ext cx="451935" cy="5052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22225" cap="sq">
            <a:solidFill>
              <a:srgbClr val="BAD80A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1051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D7446BF-E342-4967-9F7E-2C41216CDE60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4551851" y="2399194"/>
            <a:ext cx="3585701" cy="11544"/>
          </a:xfrm>
          <a:prstGeom prst="line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 148">
            <a:extLst>
              <a:ext uri="{FF2B5EF4-FFF2-40B4-BE49-F238E27FC236}">
                <a16:creationId xmlns:a16="http://schemas.microsoft.com/office/drawing/2014/main" id="{AC5A723D-B8B6-4219-B7E5-CD39F35E9862}"/>
              </a:ext>
            </a:extLst>
          </p:cNvPr>
          <p:cNvSpPr/>
          <p:nvPr/>
        </p:nvSpPr>
        <p:spPr>
          <a:xfrm>
            <a:off x="5898472" y="2425176"/>
            <a:ext cx="938714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Memvalidasi ID Akses Dukungan</a:t>
            </a:r>
            <a:br>
              <a:rPr dirty="0"/>
            </a:b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unik</a:t>
            </a:r>
          </a:p>
        </p:txBody>
      </p:sp>
      <p:sp>
        <p:nvSpPr>
          <p:cNvPr id="100" name="Rounded Rectangle 149">
            <a:extLst>
              <a:ext uri="{FF2B5EF4-FFF2-40B4-BE49-F238E27FC236}">
                <a16:creationId xmlns:a16="http://schemas.microsoft.com/office/drawing/2014/main" id="{BBC76AD9-CE99-4BA3-9DE4-4A7A98B37047}"/>
              </a:ext>
            </a:extLst>
          </p:cNvPr>
          <p:cNvSpPr/>
          <p:nvPr/>
        </p:nvSpPr>
        <p:spPr>
          <a:xfrm>
            <a:off x="5803029" y="2364395"/>
            <a:ext cx="87284" cy="87284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Freeform 150">
            <a:extLst>
              <a:ext uri="{FF2B5EF4-FFF2-40B4-BE49-F238E27FC236}">
                <a16:creationId xmlns:a16="http://schemas.microsoft.com/office/drawing/2014/main" id="{024FA5DE-4E65-4B98-B5B1-F26BCB988EC7}"/>
              </a:ext>
            </a:extLst>
          </p:cNvPr>
          <p:cNvSpPr/>
          <p:nvPr/>
        </p:nvSpPr>
        <p:spPr>
          <a:xfrm>
            <a:off x="6987679" y="2472833"/>
            <a:ext cx="1260852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Memverifikasi Kreasi Insiden</a:t>
            </a:r>
            <a:br>
              <a:rPr dirty="0"/>
            </a:b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di Portal Online </a:t>
            </a:r>
            <a:br>
              <a:rPr dirty="0"/>
            </a:b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Microsoft Premier</a:t>
            </a:r>
          </a:p>
        </p:txBody>
      </p:sp>
      <p:sp>
        <p:nvSpPr>
          <p:cNvPr id="102" name="Rounded Rectangle 151">
            <a:extLst>
              <a:ext uri="{FF2B5EF4-FFF2-40B4-BE49-F238E27FC236}">
                <a16:creationId xmlns:a16="http://schemas.microsoft.com/office/drawing/2014/main" id="{F635925B-4614-4245-8425-27F4C155FCD8}"/>
              </a:ext>
            </a:extLst>
          </p:cNvPr>
          <p:cNvSpPr/>
          <p:nvPr/>
        </p:nvSpPr>
        <p:spPr>
          <a:xfrm>
            <a:off x="6886328" y="2358045"/>
            <a:ext cx="87284" cy="87284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3" name="Curved Connector 152">
            <a:extLst>
              <a:ext uri="{FF2B5EF4-FFF2-40B4-BE49-F238E27FC236}">
                <a16:creationId xmlns:a16="http://schemas.microsoft.com/office/drawing/2014/main" id="{FC9280E9-A13B-4E37-9538-600963CF90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96170" y="1356227"/>
            <a:ext cx="556547" cy="516553"/>
          </a:xfrm>
          <a:prstGeom prst="curvedConnector3">
            <a:avLst>
              <a:gd name="adj1" fmla="val 50000"/>
            </a:avLst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53">
            <a:extLst>
              <a:ext uri="{FF2B5EF4-FFF2-40B4-BE49-F238E27FC236}">
                <a16:creationId xmlns:a16="http://schemas.microsoft.com/office/drawing/2014/main" id="{D9DE02C8-CF37-447F-90DA-FE0D40B978DB}"/>
              </a:ext>
            </a:extLst>
          </p:cNvPr>
          <p:cNvCxnSpPr>
            <a:cxnSpLocks/>
          </p:cNvCxnSpPr>
          <p:nvPr/>
        </p:nvCxnSpPr>
        <p:spPr>
          <a:xfrm rot="10800000">
            <a:off x="3598308" y="1872782"/>
            <a:ext cx="554408" cy="543205"/>
          </a:xfrm>
          <a:prstGeom prst="curvedConnector3">
            <a:avLst>
              <a:gd name="adj1" fmla="val 50000"/>
            </a:avLst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58">
            <a:extLst>
              <a:ext uri="{FF2B5EF4-FFF2-40B4-BE49-F238E27FC236}">
                <a16:creationId xmlns:a16="http://schemas.microsoft.com/office/drawing/2014/main" id="{557A93FA-93F0-41F1-93DA-E19A493EEC3F}"/>
              </a:ext>
            </a:extLst>
          </p:cNvPr>
          <p:cNvSpPr/>
          <p:nvPr/>
        </p:nvSpPr>
        <p:spPr>
          <a:xfrm>
            <a:off x="4140371" y="2203629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" name="Telemarketer_E7B9" title="Icon of a person wearing a headset">
            <a:extLst>
              <a:ext uri="{FF2B5EF4-FFF2-40B4-BE49-F238E27FC236}">
                <a16:creationId xmlns:a16="http://schemas.microsoft.com/office/drawing/2014/main" id="{3D7EB8C0-BBE6-496F-9335-525EB78458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56270" y="2307477"/>
            <a:ext cx="179681" cy="214293"/>
          </a:xfrm>
          <a:custGeom>
            <a:avLst/>
            <a:gdLst>
              <a:gd name="T0" fmla="*/ 0 w 3250"/>
              <a:gd name="T1" fmla="*/ 3875 h 3875"/>
              <a:gd name="T2" fmla="*/ 1625 w 3250"/>
              <a:gd name="T3" fmla="*/ 2250 h 3875"/>
              <a:gd name="T4" fmla="*/ 3250 w 3250"/>
              <a:gd name="T5" fmla="*/ 3875 h 3875"/>
              <a:gd name="T6" fmla="*/ 750 w 3250"/>
              <a:gd name="T7" fmla="*/ 1750 h 3875"/>
              <a:gd name="T8" fmla="*/ 750 w 3250"/>
              <a:gd name="T9" fmla="*/ 750 h 3875"/>
              <a:gd name="T10" fmla="*/ 500 w 3250"/>
              <a:gd name="T11" fmla="*/ 500 h 3875"/>
              <a:gd name="T12" fmla="*/ 250 w 3250"/>
              <a:gd name="T13" fmla="*/ 750 h 3875"/>
              <a:gd name="T14" fmla="*/ 250 w 3250"/>
              <a:gd name="T15" fmla="*/ 1500 h 3875"/>
              <a:gd name="T16" fmla="*/ 500 w 3250"/>
              <a:gd name="T17" fmla="*/ 1750 h 3875"/>
              <a:gd name="T18" fmla="*/ 1500 w 3250"/>
              <a:gd name="T19" fmla="*/ 1750 h 3875"/>
              <a:gd name="T20" fmla="*/ 690 w 3250"/>
              <a:gd name="T21" fmla="*/ 1751 h 3875"/>
              <a:gd name="T22" fmla="*/ 1625 w 3250"/>
              <a:gd name="T23" fmla="*/ 2250 h 3875"/>
              <a:gd name="T24" fmla="*/ 2750 w 3250"/>
              <a:gd name="T25" fmla="*/ 1125 h 3875"/>
              <a:gd name="T26" fmla="*/ 1625 w 3250"/>
              <a:gd name="T27" fmla="*/ 0 h 3875"/>
              <a:gd name="T28" fmla="*/ 689 w 3250"/>
              <a:gd name="T29" fmla="*/ 500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875">
                <a:moveTo>
                  <a:pt x="0" y="3875"/>
                </a:moveTo>
                <a:cubicBezTo>
                  <a:pt x="0" y="2978"/>
                  <a:pt x="728" y="2250"/>
                  <a:pt x="1625" y="2250"/>
                </a:cubicBezTo>
                <a:cubicBezTo>
                  <a:pt x="2522" y="2250"/>
                  <a:pt x="3250" y="2978"/>
                  <a:pt x="3250" y="3875"/>
                </a:cubicBezTo>
                <a:moveTo>
                  <a:pt x="750" y="1750"/>
                </a:moveTo>
                <a:cubicBezTo>
                  <a:pt x="750" y="750"/>
                  <a:pt x="750" y="750"/>
                  <a:pt x="750" y="750"/>
                </a:cubicBezTo>
                <a:cubicBezTo>
                  <a:pt x="750" y="612"/>
                  <a:pt x="638" y="500"/>
                  <a:pt x="500" y="500"/>
                </a:cubicBezTo>
                <a:cubicBezTo>
                  <a:pt x="362" y="500"/>
                  <a:pt x="250" y="612"/>
                  <a:pt x="250" y="750"/>
                </a:cubicBezTo>
                <a:cubicBezTo>
                  <a:pt x="250" y="1500"/>
                  <a:pt x="250" y="1500"/>
                  <a:pt x="250" y="1500"/>
                </a:cubicBezTo>
                <a:cubicBezTo>
                  <a:pt x="250" y="1638"/>
                  <a:pt x="362" y="1750"/>
                  <a:pt x="500" y="1750"/>
                </a:cubicBezTo>
                <a:cubicBezTo>
                  <a:pt x="1500" y="1750"/>
                  <a:pt x="1500" y="1750"/>
                  <a:pt x="1500" y="1750"/>
                </a:cubicBezTo>
                <a:moveTo>
                  <a:pt x="690" y="1751"/>
                </a:moveTo>
                <a:cubicBezTo>
                  <a:pt x="892" y="2052"/>
                  <a:pt x="1235" y="2250"/>
                  <a:pt x="1625" y="2250"/>
                </a:cubicBezTo>
                <a:cubicBezTo>
                  <a:pt x="2246" y="2250"/>
                  <a:pt x="2750" y="1746"/>
                  <a:pt x="2750" y="1125"/>
                </a:cubicBezTo>
                <a:cubicBezTo>
                  <a:pt x="2750" y="504"/>
                  <a:pt x="2246" y="0"/>
                  <a:pt x="1625" y="0"/>
                </a:cubicBezTo>
                <a:cubicBezTo>
                  <a:pt x="1235" y="0"/>
                  <a:pt x="891" y="199"/>
                  <a:pt x="689" y="500"/>
                </a:cubicBezTo>
              </a:path>
            </a:pathLst>
          </a:custGeom>
          <a:noFill/>
          <a:ln w="15875" cap="sq">
            <a:solidFill>
              <a:srgbClr val="5B9BD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69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Freeform 165">
            <a:extLst>
              <a:ext uri="{FF2B5EF4-FFF2-40B4-BE49-F238E27FC236}">
                <a16:creationId xmlns:a16="http://schemas.microsoft.com/office/drawing/2014/main" id="{4A0A7181-E2B2-4799-81FF-B0E2C55F5460}"/>
              </a:ext>
            </a:extLst>
          </p:cNvPr>
          <p:cNvSpPr/>
          <p:nvPr/>
        </p:nvSpPr>
        <p:spPr>
          <a:xfrm>
            <a:off x="5140989" y="2310346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algn="ctr"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113" name="Rounded Rectangle 170">
            <a:extLst>
              <a:ext uri="{FF2B5EF4-FFF2-40B4-BE49-F238E27FC236}">
                <a16:creationId xmlns:a16="http://schemas.microsoft.com/office/drawing/2014/main" id="{FE69409D-D3BA-4D8F-9E7D-060BB10FEC55}"/>
              </a:ext>
            </a:extLst>
          </p:cNvPr>
          <p:cNvSpPr/>
          <p:nvPr/>
        </p:nvSpPr>
        <p:spPr>
          <a:xfrm>
            <a:off x="5051708" y="2366067"/>
            <a:ext cx="99753" cy="997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Freeform 171">
            <a:extLst>
              <a:ext uri="{FF2B5EF4-FFF2-40B4-BE49-F238E27FC236}">
                <a16:creationId xmlns:a16="http://schemas.microsoft.com/office/drawing/2014/main" id="{E7D2D8D4-FAA1-43B8-97ED-5C73A825F362}"/>
              </a:ext>
            </a:extLst>
          </p:cNvPr>
          <p:cNvSpPr/>
          <p:nvPr/>
        </p:nvSpPr>
        <p:spPr>
          <a:xfrm>
            <a:off x="6990968" y="1775124"/>
            <a:ext cx="1120265" cy="654132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Memungkinkan Pengguna Mengakses Penilaian</a:t>
            </a:r>
          </a:p>
        </p:txBody>
      </p:sp>
      <p:sp>
        <p:nvSpPr>
          <p:cNvPr id="118" name="Freeform 175">
            <a:extLst>
              <a:ext uri="{FF2B5EF4-FFF2-40B4-BE49-F238E27FC236}">
                <a16:creationId xmlns:a16="http://schemas.microsoft.com/office/drawing/2014/main" id="{55D5A4CE-77BA-4050-8EDD-EF0D22C77A86}"/>
              </a:ext>
            </a:extLst>
          </p:cNvPr>
          <p:cNvSpPr/>
          <p:nvPr/>
        </p:nvSpPr>
        <p:spPr>
          <a:xfrm>
            <a:off x="4576333" y="2366485"/>
            <a:ext cx="628591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Kontak Dukungan</a:t>
            </a:r>
          </a:p>
        </p:txBody>
      </p:sp>
      <p:sp>
        <p:nvSpPr>
          <p:cNvPr id="121" name="Freeform 178">
            <a:extLst>
              <a:ext uri="{FF2B5EF4-FFF2-40B4-BE49-F238E27FC236}">
                <a16:creationId xmlns:a16="http://schemas.microsoft.com/office/drawing/2014/main" id="{FBBBBED7-C148-44D6-9A65-C83BABABECA8}"/>
              </a:ext>
            </a:extLst>
          </p:cNvPr>
          <p:cNvSpPr/>
          <p:nvPr/>
        </p:nvSpPr>
        <p:spPr>
          <a:xfrm>
            <a:off x="3325823" y="1798707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Undang</a:t>
            </a:r>
          </a:p>
        </p:txBody>
      </p:sp>
      <p:sp>
        <p:nvSpPr>
          <p:cNvPr id="122" name="Freeform 180">
            <a:extLst>
              <a:ext uri="{FF2B5EF4-FFF2-40B4-BE49-F238E27FC236}">
                <a16:creationId xmlns:a16="http://schemas.microsoft.com/office/drawing/2014/main" id="{2D93CEEB-57B2-486E-A8EF-29A4EB53AE52}"/>
              </a:ext>
            </a:extLst>
          </p:cNvPr>
          <p:cNvSpPr/>
          <p:nvPr/>
        </p:nvSpPr>
        <p:spPr>
          <a:xfrm>
            <a:off x="1224180" y="1800756"/>
            <a:ext cx="465679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Undang</a:t>
            </a:r>
          </a:p>
        </p:txBody>
      </p:sp>
      <p:sp>
        <p:nvSpPr>
          <p:cNvPr id="123" name="Rounded Rectangle 181">
            <a:extLst>
              <a:ext uri="{FF2B5EF4-FFF2-40B4-BE49-F238E27FC236}">
                <a16:creationId xmlns:a16="http://schemas.microsoft.com/office/drawing/2014/main" id="{374EC682-A494-48B2-8508-8165D39A3D08}"/>
              </a:ext>
            </a:extLst>
          </p:cNvPr>
          <p:cNvSpPr/>
          <p:nvPr/>
        </p:nvSpPr>
        <p:spPr>
          <a:xfrm>
            <a:off x="5152676" y="2364395"/>
            <a:ext cx="87284" cy="87284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44BCE3E-543A-4C23-AF86-1B405A461D80}"/>
              </a:ext>
            </a:extLst>
          </p:cNvPr>
          <p:cNvSpPr txBox="1"/>
          <p:nvPr/>
        </p:nvSpPr>
        <p:spPr>
          <a:xfrm>
            <a:off x="4840709" y="910046"/>
            <a:ext cx="2787952" cy="3022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37901"/>
            <a:r>
              <a:rPr lang="id-ID" sz="1350" b="1">
                <a:solidFill>
                  <a:srgbClr val="BAD80A"/>
                </a:solidFill>
                <a:latin typeface="Segoe UI Semilight" panose="020B0402040204020203" pitchFamily="34" charset="0"/>
              </a:rPr>
              <a:t>Undang Pengguna</a:t>
            </a:r>
          </a:p>
        </p:txBody>
      </p:sp>
      <p:cxnSp>
        <p:nvCxnSpPr>
          <p:cNvPr id="127" name="Curved Connector 184">
            <a:extLst>
              <a:ext uri="{FF2B5EF4-FFF2-40B4-BE49-F238E27FC236}">
                <a16:creationId xmlns:a16="http://schemas.microsoft.com/office/drawing/2014/main" id="{715F38E0-8AA8-4741-9E63-3B33C82865E1}"/>
              </a:ext>
            </a:extLst>
          </p:cNvPr>
          <p:cNvCxnSpPr>
            <a:cxnSpLocks/>
          </p:cNvCxnSpPr>
          <p:nvPr/>
        </p:nvCxnSpPr>
        <p:spPr>
          <a:xfrm flipV="1">
            <a:off x="8137552" y="1867443"/>
            <a:ext cx="576038" cy="529156"/>
          </a:xfrm>
          <a:prstGeom prst="curvedConnector3">
            <a:avLst>
              <a:gd name="adj1" fmla="val 50000"/>
            </a:avLst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64C4CA9-5CFE-45FC-ABE6-2DD03C5A58F3}"/>
              </a:ext>
            </a:extLst>
          </p:cNvPr>
          <p:cNvCxnSpPr>
            <a:cxnSpLocks/>
            <a:stCxn id="144" idx="1"/>
            <a:endCxn id="129" idx="3"/>
          </p:cNvCxnSpPr>
          <p:nvPr/>
        </p:nvCxnSpPr>
        <p:spPr>
          <a:xfrm flipH="1">
            <a:off x="1243942" y="1873794"/>
            <a:ext cx="1677152" cy="2796"/>
          </a:xfrm>
          <a:prstGeom prst="line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87">
            <a:extLst>
              <a:ext uri="{FF2B5EF4-FFF2-40B4-BE49-F238E27FC236}">
                <a16:creationId xmlns:a16="http://schemas.microsoft.com/office/drawing/2014/main" id="{97D5E5FD-650A-4B3B-8697-F5ACAA3A5FDB}"/>
              </a:ext>
            </a:extLst>
          </p:cNvPr>
          <p:cNvSpPr/>
          <p:nvPr/>
        </p:nvSpPr>
        <p:spPr>
          <a:xfrm>
            <a:off x="832462" y="1669481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0" name="mail" title="Icon of an envelope">
            <a:extLst>
              <a:ext uri="{FF2B5EF4-FFF2-40B4-BE49-F238E27FC236}">
                <a16:creationId xmlns:a16="http://schemas.microsoft.com/office/drawing/2014/main" id="{519866AF-539E-445F-B197-51F7354009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3072" y="1799672"/>
            <a:ext cx="210259" cy="131028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rgbClr val="5B9BD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algn="ctr" defTabSz="837901"/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Rounded Rectangle 189">
            <a:extLst>
              <a:ext uri="{FF2B5EF4-FFF2-40B4-BE49-F238E27FC236}">
                <a16:creationId xmlns:a16="http://schemas.microsoft.com/office/drawing/2014/main" id="{67814E55-0F2D-4A9A-80BE-8A47762C70DC}"/>
              </a:ext>
            </a:extLst>
          </p:cNvPr>
          <p:cNvSpPr/>
          <p:nvPr/>
        </p:nvSpPr>
        <p:spPr>
          <a:xfrm>
            <a:off x="1683908" y="1665860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people_4" title="Icon of a person">
            <a:extLst>
              <a:ext uri="{FF2B5EF4-FFF2-40B4-BE49-F238E27FC236}">
                <a16:creationId xmlns:a16="http://schemas.microsoft.com/office/drawing/2014/main" id="{EB7B52F9-0C8D-42E5-A9BC-F118A6CD2F2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16953" y="1775863"/>
            <a:ext cx="145391" cy="16254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rgbClr val="5B9BD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Rounded Rectangle 77">
            <a:extLst>
              <a:ext uri="{FF2B5EF4-FFF2-40B4-BE49-F238E27FC236}">
                <a16:creationId xmlns:a16="http://schemas.microsoft.com/office/drawing/2014/main" id="{B4EB6BC1-A46C-4F52-A552-5CB65B3C09C4}"/>
              </a:ext>
            </a:extLst>
          </p:cNvPr>
          <p:cNvSpPr/>
          <p:nvPr/>
        </p:nvSpPr>
        <p:spPr>
          <a:xfrm>
            <a:off x="4140371" y="1145869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D3BE71-05A0-4307-8DCA-889787EB3970}"/>
              </a:ext>
            </a:extLst>
          </p:cNvPr>
          <p:cNvCxnSpPr>
            <a:cxnSpLocks/>
            <a:endCxn id="144" idx="3"/>
          </p:cNvCxnSpPr>
          <p:nvPr/>
        </p:nvCxnSpPr>
        <p:spPr>
          <a:xfrm flipH="1" flipV="1">
            <a:off x="3332574" y="1873794"/>
            <a:ext cx="5394954" cy="46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ounded Rectangle 190">
            <a:extLst>
              <a:ext uri="{FF2B5EF4-FFF2-40B4-BE49-F238E27FC236}">
                <a16:creationId xmlns:a16="http://schemas.microsoft.com/office/drawing/2014/main" id="{1AD40C59-621B-4EAF-8801-CB09E65F6A81}"/>
              </a:ext>
            </a:extLst>
          </p:cNvPr>
          <p:cNvSpPr/>
          <p:nvPr/>
        </p:nvSpPr>
        <p:spPr>
          <a:xfrm>
            <a:off x="2921094" y="1666685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5" name="mail" title="Icon of an envelope">
            <a:extLst>
              <a:ext uri="{FF2B5EF4-FFF2-40B4-BE49-F238E27FC236}">
                <a16:creationId xmlns:a16="http://schemas.microsoft.com/office/drawing/2014/main" id="{30CE7687-32E7-46F9-A243-BF0C6A6C45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21705" y="1801263"/>
            <a:ext cx="210259" cy="131028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rgbClr val="5B9BD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algn="ctr" defTabSz="837901"/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Freeform 358">
            <a:extLst>
              <a:ext uri="{FF2B5EF4-FFF2-40B4-BE49-F238E27FC236}">
                <a16:creationId xmlns:a16="http://schemas.microsoft.com/office/drawing/2014/main" id="{46A0DCFF-10F4-484C-8705-546D017C8AC2}"/>
              </a:ext>
            </a:extLst>
          </p:cNvPr>
          <p:cNvSpPr/>
          <p:nvPr/>
        </p:nvSpPr>
        <p:spPr>
          <a:xfrm>
            <a:off x="2080973" y="2101321"/>
            <a:ext cx="848551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Admin Layanan dan perwakilan* Microsoft adalah yang pertama mendaftar</a:t>
            </a:r>
          </a:p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818" dirty="0">
              <a:solidFill>
                <a:srgbClr val="5B9BD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132EC9-D149-495D-AD92-FDFA4CAEA54E}"/>
              </a:ext>
            </a:extLst>
          </p:cNvPr>
          <p:cNvGrpSpPr/>
          <p:nvPr/>
        </p:nvGrpSpPr>
        <p:grpSpPr>
          <a:xfrm>
            <a:off x="4140371" y="1247270"/>
            <a:ext cx="7784930" cy="1076439"/>
            <a:chOff x="4140371" y="1247270"/>
            <a:chExt cx="7784930" cy="10764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D1ABB62-9711-4BAE-96CB-FDD2058E5123}"/>
                </a:ext>
              </a:extLst>
            </p:cNvPr>
            <p:cNvGrpSpPr/>
            <p:nvPr/>
          </p:nvGrpSpPr>
          <p:grpSpPr>
            <a:xfrm>
              <a:off x="4140371" y="1247270"/>
              <a:ext cx="7616654" cy="1057195"/>
              <a:chOff x="4140371" y="1247270"/>
              <a:chExt cx="7616654" cy="105719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E82CD0B-3BFD-4B80-91CB-77D97CB53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6612" y="1325729"/>
                <a:ext cx="3683549" cy="22955"/>
              </a:xfrm>
              <a:prstGeom prst="line">
                <a:avLst/>
              </a:prstGeom>
              <a:ln w="12700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Freeform 161">
                <a:extLst>
                  <a:ext uri="{FF2B5EF4-FFF2-40B4-BE49-F238E27FC236}">
                    <a16:creationId xmlns:a16="http://schemas.microsoft.com/office/drawing/2014/main" id="{C5B70583-F49A-47C1-BC0F-5CE6FA28B3CE}"/>
                  </a:ext>
                </a:extLst>
              </p:cNvPr>
              <p:cNvSpPr/>
              <p:nvPr/>
            </p:nvSpPr>
            <p:spPr>
              <a:xfrm>
                <a:off x="6051464" y="1843503"/>
                <a:ext cx="938714" cy="290894"/>
              </a:xfrm>
              <a:custGeom>
                <a:avLst/>
                <a:gdLst>
                  <a:gd name="connsiteX0" fmla="*/ 0 w 1116686"/>
                  <a:gd name="connsiteY0" fmla="*/ 40100 h 400996"/>
                  <a:gd name="connsiteX1" fmla="*/ 40100 w 1116686"/>
                  <a:gd name="connsiteY1" fmla="*/ 0 h 400996"/>
                  <a:gd name="connsiteX2" fmla="*/ 1076586 w 1116686"/>
                  <a:gd name="connsiteY2" fmla="*/ 0 h 400996"/>
                  <a:gd name="connsiteX3" fmla="*/ 1116686 w 1116686"/>
                  <a:gd name="connsiteY3" fmla="*/ 40100 h 400996"/>
                  <a:gd name="connsiteX4" fmla="*/ 1116686 w 1116686"/>
                  <a:gd name="connsiteY4" fmla="*/ 360896 h 400996"/>
                  <a:gd name="connsiteX5" fmla="*/ 1076586 w 1116686"/>
                  <a:gd name="connsiteY5" fmla="*/ 400996 h 400996"/>
                  <a:gd name="connsiteX6" fmla="*/ 40100 w 1116686"/>
                  <a:gd name="connsiteY6" fmla="*/ 400996 h 400996"/>
                  <a:gd name="connsiteX7" fmla="*/ 0 w 1116686"/>
                  <a:gd name="connsiteY7" fmla="*/ 360896 h 400996"/>
                  <a:gd name="connsiteX8" fmla="*/ 0 w 1116686"/>
                  <a:gd name="connsiteY8" fmla="*/ 40100 h 40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686" h="400996">
                    <a:moveTo>
                      <a:pt x="0" y="40100"/>
                    </a:moveTo>
                    <a:cubicBezTo>
                      <a:pt x="0" y="17953"/>
                      <a:pt x="17953" y="0"/>
                      <a:pt x="40100" y="0"/>
                    </a:cubicBezTo>
                    <a:lnTo>
                      <a:pt x="1076586" y="0"/>
                    </a:lnTo>
                    <a:cubicBezTo>
                      <a:pt x="1098733" y="0"/>
                      <a:pt x="1116686" y="17953"/>
                      <a:pt x="1116686" y="40100"/>
                    </a:cubicBezTo>
                    <a:lnTo>
                      <a:pt x="1116686" y="360896"/>
                    </a:lnTo>
                    <a:cubicBezTo>
                      <a:pt x="1116686" y="383043"/>
                      <a:pt x="1098733" y="400996"/>
                      <a:pt x="1076586" y="400996"/>
                    </a:cubicBezTo>
                    <a:lnTo>
                      <a:pt x="40100" y="400996"/>
                    </a:lnTo>
                    <a:cubicBezTo>
                      <a:pt x="17953" y="400996"/>
                      <a:pt x="0" y="383043"/>
                      <a:pt x="0" y="360896"/>
                    </a:cubicBezTo>
                    <a:lnTo>
                      <a:pt x="0" y="401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706" tIns="36706" rIns="36706" bIns="36706" numCol="1" spcCol="1270" anchor="ctr" anchorCtr="0">
                <a:noAutofit/>
              </a:bodyPr>
              <a:lstStyle/>
              <a:p>
                <a:pPr defTabSz="30912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818" dirty="0">
                    <a:solidFill>
                      <a:prstClr val="white"/>
                    </a:solidFill>
                    <a:latin typeface="Segoe UI" panose="020B0502040204020203" pitchFamily="34" charset="0"/>
                  </a:rPr>
                  <a:t>Pelajari </a:t>
                </a:r>
              </a:p>
            </p:txBody>
          </p:sp>
          <p:sp>
            <p:nvSpPr>
              <p:cNvPr id="108" name="Freeform 163">
                <a:extLst>
                  <a:ext uri="{FF2B5EF4-FFF2-40B4-BE49-F238E27FC236}">
                    <a16:creationId xmlns:a16="http://schemas.microsoft.com/office/drawing/2014/main" id="{0C8BE12F-15E2-47C5-9F43-BC15662AF478}"/>
                  </a:ext>
                </a:extLst>
              </p:cNvPr>
              <p:cNvSpPr/>
              <p:nvPr/>
            </p:nvSpPr>
            <p:spPr>
              <a:xfrm>
                <a:off x="8212564" y="1899549"/>
                <a:ext cx="1201051" cy="404249"/>
              </a:xfrm>
              <a:custGeom>
                <a:avLst/>
                <a:gdLst>
                  <a:gd name="connsiteX0" fmla="*/ 0 w 1116686"/>
                  <a:gd name="connsiteY0" fmla="*/ 40100 h 400996"/>
                  <a:gd name="connsiteX1" fmla="*/ 40100 w 1116686"/>
                  <a:gd name="connsiteY1" fmla="*/ 0 h 400996"/>
                  <a:gd name="connsiteX2" fmla="*/ 1076586 w 1116686"/>
                  <a:gd name="connsiteY2" fmla="*/ 0 h 400996"/>
                  <a:gd name="connsiteX3" fmla="*/ 1116686 w 1116686"/>
                  <a:gd name="connsiteY3" fmla="*/ 40100 h 400996"/>
                  <a:gd name="connsiteX4" fmla="*/ 1116686 w 1116686"/>
                  <a:gd name="connsiteY4" fmla="*/ 360896 h 400996"/>
                  <a:gd name="connsiteX5" fmla="*/ 1076586 w 1116686"/>
                  <a:gd name="connsiteY5" fmla="*/ 400996 h 400996"/>
                  <a:gd name="connsiteX6" fmla="*/ 40100 w 1116686"/>
                  <a:gd name="connsiteY6" fmla="*/ 400996 h 400996"/>
                  <a:gd name="connsiteX7" fmla="*/ 0 w 1116686"/>
                  <a:gd name="connsiteY7" fmla="*/ 360896 h 400996"/>
                  <a:gd name="connsiteX8" fmla="*/ 0 w 1116686"/>
                  <a:gd name="connsiteY8" fmla="*/ 40100 h 40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686" h="400996">
                    <a:moveTo>
                      <a:pt x="0" y="40100"/>
                    </a:moveTo>
                    <a:cubicBezTo>
                      <a:pt x="0" y="17953"/>
                      <a:pt x="17953" y="0"/>
                      <a:pt x="40100" y="0"/>
                    </a:cubicBezTo>
                    <a:lnTo>
                      <a:pt x="1076586" y="0"/>
                    </a:lnTo>
                    <a:cubicBezTo>
                      <a:pt x="1098733" y="0"/>
                      <a:pt x="1116686" y="17953"/>
                      <a:pt x="1116686" y="40100"/>
                    </a:cubicBezTo>
                    <a:lnTo>
                      <a:pt x="1116686" y="360896"/>
                    </a:lnTo>
                    <a:cubicBezTo>
                      <a:pt x="1116686" y="383043"/>
                      <a:pt x="1098733" y="400996"/>
                      <a:pt x="1076586" y="400996"/>
                    </a:cubicBezTo>
                    <a:lnTo>
                      <a:pt x="40100" y="400996"/>
                    </a:lnTo>
                    <a:cubicBezTo>
                      <a:pt x="17953" y="400996"/>
                      <a:pt x="0" y="383043"/>
                      <a:pt x="0" y="360896"/>
                    </a:cubicBezTo>
                    <a:lnTo>
                      <a:pt x="0" y="401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706" tIns="36706" rIns="36706" bIns="36706" numCol="1" spcCol="1270" anchor="ctr" anchorCtr="0">
                <a:noAutofit/>
              </a:bodyPr>
              <a:lstStyle/>
              <a:p>
                <a:pPr defTabSz="30912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818" dirty="0">
                    <a:solidFill>
                      <a:prstClr val="white"/>
                    </a:solidFill>
                    <a:latin typeface="Segoe UI" panose="020B0502040204020203" pitchFamily="34" charset="0"/>
                  </a:rPr>
                  <a:t>Mengonfigurasi Penilaian Atas Permintaan</a:t>
                </a:r>
              </a:p>
            </p:txBody>
          </p:sp>
          <p:sp>
            <p:nvSpPr>
              <p:cNvPr id="110" name="Freeform 166">
                <a:extLst>
                  <a:ext uri="{FF2B5EF4-FFF2-40B4-BE49-F238E27FC236}">
                    <a16:creationId xmlns:a16="http://schemas.microsoft.com/office/drawing/2014/main" id="{30C6277B-9163-4BDB-876D-C67C24AC7F07}"/>
                  </a:ext>
                </a:extLst>
              </p:cNvPr>
              <p:cNvSpPr/>
              <p:nvPr/>
            </p:nvSpPr>
            <p:spPr>
              <a:xfrm>
                <a:off x="5142095" y="1788808"/>
                <a:ext cx="542605" cy="404249"/>
              </a:xfrm>
              <a:custGeom>
                <a:avLst/>
                <a:gdLst>
                  <a:gd name="connsiteX0" fmla="*/ 0 w 1116686"/>
                  <a:gd name="connsiteY0" fmla="*/ 40100 h 400996"/>
                  <a:gd name="connsiteX1" fmla="*/ 40100 w 1116686"/>
                  <a:gd name="connsiteY1" fmla="*/ 0 h 400996"/>
                  <a:gd name="connsiteX2" fmla="*/ 1076586 w 1116686"/>
                  <a:gd name="connsiteY2" fmla="*/ 0 h 400996"/>
                  <a:gd name="connsiteX3" fmla="*/ 1116686 w 1116686"/>
                  <a:gd name="connsiteY3" fmla="*/ 40100 h 400996"/>
                  <a:gd name="connsiteX4" fmla="*/ 1116686 w 1116686"/>
                  <a:gd name="connsiteY4" fmla="*/ 360896 h 400996"/>
                  <a:gd name="connsiteX5" fmla="*/ 1076586 w 1116686"/>
                  <a:gd name="connsiteY5" fmla="*/ 400996 h 400996"/>
                  <a:gd name="connsiteX6" fmla="*/ 40100 w 1116686"/>
                  <a:gd name="connsiteY6" fmla="*/ 400996 h 400996"/>
                  <a:gd name="connsiteX7" fmla="*/ 0 w 1116686"/>
                  <a:gd name="connsiteY7" fmla="*/ 360896 h 400996"/>
                  <a:gd name="connsiteX8" fmla="*/ 0 w 1116686"/>
                  <a:gd name="connsiteY8" fmla="*/ 40100 h 40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686" h="400996">
                    <a:moveTo>
                      <a:pt x="0" y="40100"/>
                    </a:moveTo>
                    <a:cubicBezTo>
                      <a:pt x="0" y="17953"/>
                      <a:pt x="17953" y="0"/>
                      <a:pt x="40100" y="0"/>
                    </a:cubicBezTo>
                    <a:lnTo>
                      <a:pt x="1076586" y="0"/>
                    </a:lnTo>
                    <a:cubicBezTo>
                      <a:pt x="1098733" y="0"/>
                      <a:pt x="1116686" y="17953"/>
                      <a:pt x="1116686" y="40100"/>
                    </a:cubicBezTo>
                    <a:lnTo>
                      <a:pt x="1116686" y="360896"/>
                    </a:lnTo>
                    <a:cubicBezTo>
                      <a:pt x="1116686" y="383043"/>
                      <a:pt x="1098733" y="400996"/>
                      <a:pt x="1076586" y="400996"/>
                    </a:cubicBezTo>
                    <a:lnTo>
                      <a:pt x="40100" y="400996"/>
                    </a:lnTo>
                    <a:cubicBezTo>
                      <a:pt x="17953" y="400996"/>
                      <a:pt x="0" y="383043"/>
                      <a:pt x="0" y="360896"/>
                    </a:cubicBezTo>
                    <a:lnTo>
                      <a:pt x="0" y="401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706" tIns="36706" rIns="36706" bIns="36706" numCol="1" spcCol="1270" anchor="ctr" anchorCtr="0">
                <a:noAutofit/>
              </a:bodyPr>
              <a:lstStyle/>
              <a:p>
                <a:pPr algn="ctr" defTabSz="30912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818">
                    <a:solidFill>
                      <a:prstClr val="white"/>
                    </a:solidFill>
                    <a:latin typeface="Segoe UI" panose="020B0502040204020203" pitchFamily="34" charset="0"/>
                  </a:rPr>
                  <a:t>Daftar</a:t>
                </a:r>
              </a:p>
            </p:txBody>
          </p:sp>
          <p:sp>
            <p:nvSpPr>
              <p:cNvPr id="111" name="Freeform 167">
                <a:extLst>
                  <a:ext uri="{FF2B5EF4-FFF2-40B4-BE49-F238E27FC236}">
                    <a16:creationId xmlns:a16="http://schemas.microsoft.com/office/drawing/2014/main" id="{BD240FB8-8A0A-4AD6-9BA1-828C10A3AE48}"/>
                  </a:ext>
                </a:extLst>
              </p:cNvPr>
              <p:cNvSpPr/>
              <p:nvPr/>
            </p:nvSpPr>
            <p:spPr>
              <a:xfrm>
                <a:off x="5143518" y="1247270"/>
                <a:ext cx="542605" cy="404249"/>
              </a:xfrm>
              <a:custGeom>
                <a:avLst/>
                <a:gdLst>
                  <a:gd name="connsiteX0" fmla="*/ 0 w 1116686"/>
                  <a:gd name="connsiteY0" fmla="*/ 40100 h 400996"/>
                  <a:gd name="connsiteX1" fmla="*/ 40100 w 1116686"/>
                  <a:gd name="connsiteY1" fmla="*/ 0 h 400996"/>
                  <a:gd name="connsiteX2" fmla="*/ 1076586 w 1116686"/>
                  <a:gd name="connsiteY2" fmla="*/ 0 h 400996"/>
                  <a:gd name="connsiteX3" fmla="*/ 1116686 w 1116686"/>
                  <a:gd name="connsiteY3" fmla="*/ 40100 h 400996"/>
                  <a:gd name="connsiteX4" fmla="*/ 1116686 w 1116686"/>
                  <a:gd name="connsiteY4" fmla="*/ 360896 h 400996"/>
                  <a:gd name="connsiteX5" fmla="*/ 1076586 w 1116686"/>
                  <a:gd name="connsiteY5" fmla="*/ 400996 h 400996"/>
                  <a:gd name="connsiteX6" fmla="*/ 40100 w 1116686"/>
                  <a:gd name="connsiteY6" fmla="*/ 400996 h 400996"/>
                  <a:gd name="connsiteX7" fmla="*/ 0 w 1116686"/>
                  <a:gd name="connsiteY7" fmla="*/ 360896 h 400996"/>
                  <a:gd name="connsiteX8" fmla="*/ 0 w 1116686"/>
                  <a:gd name="connsiteY8" fmla="*/ 40100 h 40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686" h="400996">
                    <a:moveTo>
                      <a:pt x="0" y="40100"/>
                    </a:moveTo>
                    <a:cubicBezTo>
                      <a:pt x="0" y="17953"/>
                      <a:pt x="17953" y="0"/>
                      <a:pt x="40100" y="0"/>
                    </a:cubicBezTo>
                    <a:lnTo>
                      <a:pt x="1076586" y="0"/>
                    </a:lnTo>
                    <a:cubicBezTo>
                      <a:pt x="1098733" y="0"/>
                      <a:pt x="1116686" y="17953"/>
                      <a:pt x="1116686" y="40100"/>
                    </a:cubicBezTo>
                    <a:lnTo>
                      <a:pt x="1116686" y="360896"/>
                    </a:lnTo>
                    <a:cubicBezTo>
                      <a:pt x="1116686" y="383043"/>
                      <a:pt x="1098733" y="400996"/>
                      <a:pt x="1076586" y="400996"/>
                    </a:cubicBezTo>
                    <a:lnTo>
                      <a:pt x="40100" y="400996"/>
                    </a:lnTo>
                    <a:cubicBezTo>
                      <a:pt x="17953" y="400996"/>
                      <a:pt x="0" y="383043"/>
                      <a:pt x="0" y="360896"/>
                    </a:cubicBezTo>
                    <a:lnTo>
                      <a:pt x="0" y="401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706" tIns="36706" rIns="36706" bIns="36706" numCol="1" spcCol="1270" anchor="ctr" anchorCtr="0">
                <a:noAutofit/>
              </a:bodyPr>
              <a:lstStyle/>
              <a:p>
                <a:pPr algn="ctr" defTabSz="30912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818" dirty="0">
                    <a:solidFill>
                      <a:srgbClr val="5B9BD5"/>
                    </a:solidFill>
                    <a:latin typeface="Segoe UI" panose="020B0502040204020203" pitchFamily="34" charset="0"/>
                  </a:rPr>
                  <a:t>Daftar</a:t>
                </a:r>
              </a:p>
            </p:txBody>
          </p:sp>
          <p:sp>
            <p:nvSpPr>
              <p:cNvPr id="112" name="Rounded Rectangle 168">
                <a:extLst>
                  <a:ext uri="{FF2B5EF4-FFF2-40B4-BE49-F238E27FC236}">
                    <a16:creationId xmlns:a16="http://schemas.microsoft.com/office/drawing/2014/main" id="{C248A687-4DD5-4449-8A02-BDEBA10E815D}"/>
                  </a:ext>
                </a:extLst>
              </p:cNvPr>
              <p:cNvSpPr/>
              <p:nvPr/>
            </p:nvSpPr>
            <p:spPr>
              <a:xfrm>
                <a:off x="5133746" y="1315874"/>
                <a:ext cx="87284" cy="88710"/>
              </a:xfrm>
              <a:prstGeom prst="roundRect">
                <a:avLst>
                  <a:gd name="adj" fmla="val 50000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6368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18">
                  <a:solidFill>
                    <a:srgbClr val="5B9BD5">
                      <a:lumMod val="5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5" name="Freeform 172">
                <a:extLst>
                  <a:ext uri="{FF2B5EF4-FFF2-40B4-BE49-F238E27FC236}">
                    <a16:creationId xmlns:a16="http://schemas.microsoft.com/office/drawing/2014/main" id="{F0B045FD-B1A4-46B3-8D9C-E2154BAD63AC}"/>
                  </a:ext>
                </a:extLst>
              </p:cNvPr>
              <p:cNvSpPr/>
              <p:nvPr/>
            </p:nvSpPr>
            <p:spPr>
              <a:xfrm>
                <a:off x="9297337" y="1907706"/>
                <a:ext cx="884501" cy="391268"/>
              </a:xfrm>
              <a:custGeom>
                <a:avLst/>
                <a:gdLst>
                  <a:gd name="connsiteX0" fmla="*/ 0 w 1116686"/>
                  <a:gd name="connsiteY0" fmla="*/ 40100 h 400996"/>
                  <a:gd name="connsiteX1" fmla="*/ 40100 w 1116686"/>
                  <a:gd name="connsiteY1" fmla="*/ 0 h 400996"/>
                  <a:gd name="connsiteX2" fmla="*/ 1076586 w 1116686"/>
                  <a:gd name="connsiteY2" fmla="*/ 0 h 400996"/>
                  <a:gd name="connsiteX3" fmla="*/ 1116686 w 1116686"/>
                  <a:gd name="connsiteY3" fmla="*/ 40100 h 400996"/>
                  <a:gd name="connsiteX4" fmla="*/ 1116686 w 1116686"/>
                  <a:gd name="connsiteY4" fmla="*/ 360896 h 400996"/>
                  <a:gd name="connsiteX5" fmla="*/ 1076586 w 1116686"/>
                  <a:gd name="connsiteY5" fmla="*/ 400996 h 400996"/>
                  <a:gd name="connsiteX6" fmla="*/ 40100 w 1116686"/>
                  <a:gd name="connsiteY6" fmla="*/ 400996 h 400996"/>
                  <a:gd name="connsiteX7" fmla="*/ 0 w 1116686"/>
                  <a:gd name="connsiteY7" fmla="*/ 360896 h 400996"/>
                  <a:gd name="connsiteX8" fmla="*/ 0 w 1116686"/>
                  <a:gd name="connsiteY8" fmla="*/ 40100 h 40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686" h="400996">
                    <a:moveTo>
                      <a:pt x="0" y="40100"/>
                    </a:moveTo>
                    <a:cubicBezTo>
                      <a:pt x="0" y="17953"/>
                      <a:pt x="17953" y="0"/>
                      <a:pt x="40100" y="0"/>
                    </a:cubicBezTo>
                    <a:lnTo>
                      <a:pt x="1076586" y="0"/>
                    </a:lnTo>
                    <a:cubicBezTo>
                      <a:pt x="1098733" y="0"/>
                      <a:pt x="1116686" y="17953"/>
                      <a:pt x="1116686" y="40100"/>
                    </a:cubicBezTo>
                    <a:lnTo>
                      <a:pt x="1116686" y="360896"/>
                    </a:lnTo>
                    <a:cubicBezTo>
                      <a:pt x="1116686" y="383043"/>
                      <a:pt x="1098733" y="400996"/>
                      <a:pt x="1076586" y="400996"/>
                    </a:cubicBezTo>
                    <a:lnTo>
                      <a:pt x="40100" y="400996"/>
                    </a:lnTo>
                    <a:cubicBezTo>
                      <a:pt x="17953" y="400996"/>
                      <a:pt x="0" y="383043"/>
                      <a:pt x="0" y="360896"/>
                    </a:cubicBezTo>
                    <a:lnTo>
                      <a:pt x="0" y="401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706" tIns="36706" rIns="36706" bIns="36706" numCol="1" spcCol="1270" anchor="ctr" anchorCtr="0">
                <a:noAutofit/>
              </a:bodyPr>
              <a:lstStyle/>
              <a:p>
                <a:pPr defTabSz="30912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818" dirty="0">
                    <a:solidFill>
                      <a:prstClr val="white"/>
                    </a:solidFill>
                    <a:latin typeface="Segoe UI" panose="020B0502040204020203" pitchFamily="34" charset="0"/>
                  </a:rPr>
                  <a:t>Menyelesaikan Rencana Penyambutan</a:t>
                </a:r>
              </a:p>
            </p:txBody>
          </p:sp>
          <p:sp>
            <p:nvSpPr>
              <p:cNvPr id="116" name="Freeform 173">
                <a:extLst>
                  <a:ext uri="{FF2B5EF4-FFF2-40B4-BE49-F238E27FC236}">
                    <a16:creationId xmlns:a16="http://schemas.microsoft.com/office/drawing/2014/main" id="{BCE90823-5C62-4DF5-B61E-D64687DA8347}"/>
                  </a:ext>
                </a:extLst>
              </p:cNvPr>
              <p:cNvSpPr/>
              <p:nvPr/>
            </p:nvSpPr>
            <p:spPr>
              <a:xfrm>
                <a:off x="10189578" y="1816299"/>
                <a:ext cx="543653" cy="344895"/>
              </a:xfrm>
              <a:custGeom>
                <a:avLst/>
                <a:gdLst>
                  <a:gd name="connsiteX0" fmla="*/ 0 w 1116686"/>
                  <a:gd name="connsiteY0" fmla="*/ 40100 h 400996"/>
                  <a:gd name="connsiteX1" fmla="*/ 40100 w 1116686"/>
                  <a:gd name="connsiteY1" fmla="*/ 0 h 400996"/>
                  <a:gd name="connsiteX2" fmla="*/ 1076586 w 1116686"/>
                  <a:gd name="connsiteY2" fmla="*/ 0 h 400996"/>
                  <a:gd name="connsiteX3" fmla="*/ 1116686 w 1116686"/>
                  <a:gd name="connsiteY3" fmla="*/ 40100 h 400996"/>
                  <a:gd name="connsiteX4" fmla="*/ 1116686 w 1116686"/>
                  <a:gd name="connsiteY4" fmla="*/ 360896 h 400996"/>
                  <a:gd name="connsiteX5" fmla="*/ 1076586 w 1116686"/>
                  <a:gd name="connsiteY5" fmla="*/ 400996 h 400996"/>
                  <a:gd name="connsiteX6" fmla="*/ 40100 w 1116686"/>
                  <a:gd name="connsiteY6" fmla="*/ 400996 h 400996"/>
                  <a:gd name="connsiteX7" fmla="*/ 0 w 1116686"/>
                  <a:gd name="connsiteY7" fmla="*/ 360896 h 400996"/>
                  <a:gd name="connsiteX8" fmla="*/ 0 w 1116686"/>
                  <a:gd name="connsiteY8" fmla="*/ 40100 h 40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686" h="400996">
                    <a:moveTo>
                      <a:pt x="0" y="40100"/>
                    </a:moveTo>
                    <a:cubicBezTo>
                      <a:pt x="0" y="17953"/>
                      <a:pt x="17953" y="0"/>
                      <a:pt x="40100" y="0"/>
                    </a:cubicBezTo>
                    <a:lnTo>
                      <a:pt x="1076586" y="0"/>
                    </a:lnTo>
                    <a:cubicBezTo>
                      <a:pt x="1098733" y="0"/>
                      <a:pt x="1116686" y="17953"/>
                      <a:pt x="1116686" y="40100"/>
                    </a:cubicBezTo>
                    <a:lnTo>
                      <a:pt x="1116686" y="360896"/>
                    </a:lnTo>
                    <a:cubicBezTo>
                      <a:pt x="1116686" y="383043"/>
                      <a:pt x="1098733" y="400996"/>
                      <a:pt x="1076586" y="400996"/>
                    </a:cubicBezTo>
                    <a:lnTo>
                      <a:pt x="40100" y="400996"/>
                    </a:lnTo>
                    <a:cubicBezTo>
                      <a:pt x="17953" y="400996"/>
                      <a:pt x="0" y="383043"/>
                      <a:pt x="0" y="360896"/>
                    </a:cubicBezTo>
                    <a:lnTo>
                      <a:pt x="0" y="401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706" tIns="36706" rIns="36706" bIns="36706" numCol="1" spcCol="1270" anchor="ctr" anchorCtr="0">
                <a:noAutofit/>
              </a:bodyPr>
              <a:lstStyle/>
              <a:p>
                <a:pPr defTabSz="30912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818" dirty="0">
                    <a:solidFill>
                      <a:prstClr val="white"/>
                    </a:solidFill>
                    <a:latin typeface="Segoe UI" panose="020B0502040204020203" pitchFamily="34" charset="0"/>
                  </a:rPr>
                  <a:t>Jelajahi</a:t>
                </a:r>
              </a:p>
            </p:txBody>
          </p:sp>
          <p:sp>
            <p:nvSpPr>
              <p:cNvPr id="119" name="Freeform 176">
                <a:extLst>
                  <a:ext uri="{FF2B5EF4-FFF2-40B4-BE49-F238E27FC236}">
                    <a16:creationId xmlns:a16="http://schemas.microsoft.com/office/drawing/2014/main" id="{4FD80883-BD9B-4586-BFCC-846E650F98FC}"/>
                  </a:ext>
                </a:extLst>
              </p:cNvPr>
              <p:cNvSpPr/>
              <p:nvPr/>
            </p:nvSpPr>
            <p:spPr>
              <a:xfrm>
                <a:off x="4582565" y="1900216"/>
                <a:ext cx="620684" cy="404249"/>
              </a:xfrm>
              <a:custGeom>
                <a:avLst/>
                <a:gdLst>
                  <a:gd name="connsiteX0" fmla="*/ 0 w 1116686"/>
                  <a:gd name="connsiteY0" fmla="*/ 40100 h 400996"/>
                  <a:gd name="connsiteX1" fmla="*/ 40100 w 1116686"/>
                  <a:gd name="connsiteY1" fmla="*/ 0 h 400996"/>
                  <a:gd name="connsiteX2" fmla="*/ 1076586 w 1116686"/>
                  <a:gd name="connsiteY2" fmla="*/ 0 h 400996"/>
                  <a:gd name="connsiteX3" fmla="*/ 1116686 w 1116686"/>
                  <a:gd name="connsiteY3" fmla="*/ 40100 h 400996"/>
                  <a:gd name="connsiteX4" fmla="*/ 1116686 w 1116686"/>
                  <a:gd name="connsiteY4" fmla="*/ 360896 h 400996"/>
                  <a:gd name="connsiteX5" fmla="*/ 1076586 w 1116686"/>
                  <a:gd name="connsiteY5" fmla="*/ 400996 h 400996"/>
                  <a:gd name="connsiteX6" fmla="*/ 40100 w 1116686"/>
                  <a:gd name="connsiteY6" fmla="*/ 400996 h 400996"/>
                  <a:gd name="connsiteX7" fmla="*/ 0 w 1116686"/>
                  <a:gd name="connsiteY7" fmla="*/ 360896 h 400996"/>
                  <a:gd name="connsiteX8" fmla="*/ 0 w 1116686"/>
                  <a:gd name="connsiteY8" fmla="*/ 40100 h 40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686" h="400996">
                    <a:moveTo>
                      <a:pt x="0" y="40100"/>
                    </a:moveTo>
                    <a:cubicBezTo>
                      <a:pt x="0" y="17953"/>
                      <a:pt x="17953" y="0"/>
                      <a:pt x="40100" y="0"/>
                    </a:cubicBezTo>
                    <a:lnTo>
                      <a:pt x="1076586" y="0"/>
                    </a:lnTo>
                    <a:cubicBezTo>
                      <a:pt x="1098733" y="0"/>
                      <a:pt x="1116686" y="17953"/>
                      <a:pt x="1116686" y="40100"/>
                    </a:cubicBezTo>
                    <a:lnTo>
                      <a:pt x="1116686" y="360896"/>
                    </a:lnTo>
                    <a:cubicBezTo>
                      <a:pt x="1116686" y="383043"/>
                      <a:pt x="1098733" y="400996"/>
                      <a:pt x="1076586" y="400996"/>
                    </a:cubicBezTo>
                    <a:lnTo>
                      <a:pt x="40100" y="400996"/>
                    </a:lnTo>
                    <a:cubicBezTo>
                      <a:pt x="17953" y="400996"/>
                      <a:pt x="0" y="383043"/>
                      <a:pt x="0" y="360896"/>
                    </a:cubicBezTo>
                    <a:lnTo>
                      <a:pt x="0" y="401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706" tIns="36706" rIns="36706" bIns="36706" numCol="1" spcCol="1270" anchor="ctr" anchorCtr="0">
                <a:noAutofit/>
              </a:bodyPr>
              <a:lstStyle/>
              <a:p>
                <a:pPr defTabSz="30912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818">
                    <a:solidFill>
                      <a:prstClr val="white"/>
                    </a:solidFill>
                    <a:latin typeface="Segoe UI" panose="020B0502040204020203" pitchFamily="34" charset="0"/>
                  </a:rPr>
                  <a:t>Pemilik Azure/Kontributor</a:t>
                </a:r>
              </a:p>
            </p:txBody>
          </p:sp>
          <p:sp>
            <p:nvSpPr>
              <p:cNvPr id="120" name="Freeform 177">
                <a:extLst>
                  <a:ext uri="{FF2B5EF4-FFF2-40B4-BE49-F238E27FC236}">
                    <a16:creationId xmlns:a16="http://schemas.microsoft.com/office/drawing/2014/main" id="{17690058-87EB-45F2-8022-86AF9FA82DBE}"/>
                  </a:ext>
                </a:extLst>
              </p:cNvPr>
              <p:cNvSpPr/>
              <p:nvPr/>
            </p:nvSpPr>
            <p:spPr>
              <a:xfrm>
                <a:off x="4576333" y="1248928"/>
                <a:ext cx="542605" cy="404249"/>
              </a:xfrm>
              <a:custGeom>
                <a:avLst/>
                <a:gdLst>
                  <a:gd name="connsiteX0" fmla="*/ 0 w 1116686"/>
                  <a:gd name="connsiteY0" fmla="*/ 40100 h 400996"/>
                  <a:gd name="connsiteX1" fmla="*/ 40100 w 1116686"/>
                  <a:gd name="connsiteY1" fmla="*/ 0 h 400996"/>
                  <a:gd name="connsiteX2" fmla="*/ 1076586 w 1116686"/>
                  <a:gd name="connsiteY2" fmla="*/ 0 h 400996"/>
                  <a:gd name="connsiteX3" fmla="*/ 1116686 w 1116686"/>
                  <a:gd name="connsiteY3" fmla="*/ 40100 h 400996"/>
                  <a:gd name="connsiteX4" fmla="*/ 1116686 w 1116686"/>
                  <a:gd name="connsiteY4" fmla="*/ 360896 h 400996"/>
                  <a:gd name="connsiteX5" fmla="*/ 1076586 w 1116686"/>
                  <a:gd name="connsiteY5" fmla="*/ 400996 h 400996"/>
                  <a:gd name="connsiteX6" fmla="*/ 40100 w 1116686"/>
                  <a:gd name="connsiteY6" fmla="*/ 400996 h 400996"/>
                  <a:gd name="connsiteX7" fmla="*/ 0 w 1116686"/>
                  <a:gd name="connsiteY7" fmla="*/ 360896 h 400996"/>
                  <a:gd name="connsiteX8" fmla="*/ 0 w 1116686"/>
                  <a:gd name="connsiteY8" fmla="*/ 40100 h 40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686" h="400996">
                    <a:moveTo>
                      <a:pt x="0" y="40100"/>
                    </a:moveTo>
                    <a:cubicBezTo>
                      <a:pt x="0" y="17953"/>
                      <a:pt x="17953" y="0"/>
                      <a:pt x="40100" y="0"/>
                    </a:cubicBezTo>
                    <a:lnTo>
                      <a:pt x="1076586" y="0"/>
                    </a:lnTo>
                    <a:cubicBezTo>
                      <a:pt x="1098733" y="0"/>
                      <a:pt x="1116686" y="17953"/>
                      <a:pt x="1116686" y="40100"/>
                    </a:cubicBezTo>
                    <a:lnTo>
                      <a:pt x="1116686" y="360896"/>
                    </a:lnTo>
                    <a:cubicBezTo>
                      <a:pt x="1116686" y="383043"/>
                      <a:pt x="1098733" y="400996"/>
                      <a:pt x="1076586" y="400996"/>
                    </a:cubicBezTo>
                    <a:lnTo>
                      <a:pt x="40100" y="400996"/>
                    </a:lnTo>
                    <a:cubicBezTo>
                      <a:pt x="17953" y="400996"/>
                      <a:pt x="0" y="383043"/>
                      <a:pt x="0" y="360896"/>
                    </a:cubicBezTo>
                    <a:lnTo>
                      <a:pt x="0" y="401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706" tIns="36706" rIns="36706" bIns="36706" numCol="1" spcCol="1270" anchor="ctr" anchorCtr="0">
                <a:noAutofit/>
              </a:bodyPr>
              <a:lstStyle/>
              <a:p>
                <a:pPr defTabSz="30912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818">
                    <a:solidFill>
                      <a:srgbClr val="5B9BD5"/>
                    </a:solidFill>
                    <a:latin typeface="Segoe UI" panose="020B0502040204020203" pitchFamily="34" charset="0"/>
                  </a:rPr>
                  <a:t>Pengguna</a:t>
                </a:r>
              </a:p>
            </p:txBody>
          </p:sp>
          <p:cxnSp>
            <p:nvCxnSpPr>
              <p:cNvPr id="125" name="Curved Connector 183">
                <a:extLst>
                  <a:ext uri="{FF2B5EF4-FFF2-40B4-BE49-F238E27FC236}">
                    <a16:creationId xmlns:a16="http://schemas.microsoft.com/office/drawing/2014/main" id="{AD55E041-C098-48EA-8C4E-5B7480266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552" y="1325563"/>
                <a:ext cx="576038" cy="54188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8CBE11B-3683-4090-8213-2FE826A63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431" y="1878704"/>
                <a:ext cx="323859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ed Rectangle 194">
                <a:extLst>
                  <a:ext uri="{FF2B5EF4-FFF2-40B4-BE49-F238E27FC236}">
                    <a16:creationId xmlns:a16="http://schemas.microsoft.com/office/drawing/2014/main" id="{3C4E4F05-DDF2-4E22-A63A-4B19E5904171}"/>
                  </a:ext>
                </a:extLst>
              </p:cNvPr>
              <p:cNvSpPr/>
              <p:nvPr/>
            </p:nvSpPr>
            <p:spPr>
              <a:xfrm>
                <a:off x="9229334" y="1828827"/>
                <a:ext cx="99753" cy="997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6368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18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Rounded Rectangle 195">
                <a:extLst>
                  <a:ext uri="{FF2B5EF4-FFF2-40B4-BE49-F238E27FC236}">
                    <a16:creationId xmlns:a16="http://schemas.microsoft.com/office/drawing/2014/main" id="{84ABF85C-77ED-4227-A155-68D2FBF1200A}"/>
                  </a:ext>
                </a:extLst>
              </p:cNvPr>
              <p:cNvSpPr/>
              <p:nvPr/>
            </p:nvSpPr>
            <p:spPr>
              <a:xfrm>
                <a:off x="10113834" y="1828827"/>
                <a:ext cx="99753" cy="997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6368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18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Rounded Rectangle 196">
                <a:extLst>
                  <a:ext uri="{FF2B5EF4-FFF2-40B4-BE49-F238E27FC236}">
                    <a16:creationId xmlns:a16="http://schemas.microsoft.com/office/drawing/2014/main" id="{6E27F9FE-97ED-4820-B76F-6839131787F9}"/>
                  </a:ext>
                </a:extLst>
              </p:cNvPr>
              <p:cNvSpPr/>
              <p:nvPr/>
            </p:nvSpPr>
            <p:spPr>
              <a:xfrm>
                <a:off x="10719995" y="1828827"/>
                <a:ext cx="99753" cy="997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6368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18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people_12" title="Icon of three people">
                <a:extLst>
                  <a:ext uri="{FF2B5EF4-FFF2-40B4-BE49-F238E27FC236}">
                    <a16:creationId xmlns:a16="http://schemas.microsoft.com/office/drawing/2014/main" id="{02F367FB-8DA8-4C55-96B0-90DACB622FD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216786" y="1265951"/>
                <a:ext cx="258649" cy="220675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5875" cap="sq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9490" tIns="39745" rIns="79490" bIns="39745" numCol="1" anchor="t" anchorCtr="0" compatLnSpc="1">
                <a:prstTxWarp prst="textNoShape">
                  <a:avLst/>
                </a:prstTxWarp>
              </a:bodyPr>
              <a:lstStyle/>
              <a:p>
                <a:pPr defTabSz="837901"/>
                <a:endParaRPr lang="en-US" sz="818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ounded Rectangle 162">
                <a:extLst>
                  <a:ext uri="{FF2B5EF4-FFF2-40B4-BE49-F238E27FC236}">
                    <a16:creationId xmlns:a16="http://schemas.microsoft.com/office/drawing/2014/main" id="{213FFB58-B7A4-4FC7-A83D-735230549005}"/>
                  </a:ext>
                </a:extLst>
              </p:cNvPr>
              <p:cNvSpPr/>
              <p:nvPr/>
            </p:nvSpPr>
            <p:spPr>
              <a:xfrm>
                <a:off x="5905518" y="1824353"/>
                <a:ext cx="99753" cy="99753"/>
              </a:xfrm>
              <a:prstGeom prst="roundRect">
                <a:avLst>
                  <a:gd name="adj" fmla="val 50000"/>
                </a:avLst>
              </a:prstGeom>
              <a:solidFill>
                <a:srgbClr val="BAD80A"/>
              </a:solidFill>
              <a:ln>
                <a:solidFill>
                  <a:srgbClr val="BAD8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6368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18">
                  <a:solidFill>
                    <a:srgbClr val="5B9BD5">
                      <a:lumMod val="5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Rounded Rectangle 164">
                <a:extLst>
                  <a:ext uri="{FF2B5EF4-FFF2-40B4-BE49-F238E27FC236}">
                    <a16:creationId xmlns:a16="http://schemas.microsoft.com/office/drawing/2014/main" id="{5A33E2F7-DE3A-4430-839C-35BA59CBF408}"/>
                  </a:ext>
                </a:extLst>
              </p:cNvPr>
              <p:cNvSpPr/>
              <p:nvPr/>
            </p:nvSpPr>
            <p:spPr>
              <a:xfrm>
                <a:off x="6892563" y="1824353"/>
                <a:ext cx="99753" cy="99753"/>
              </a:xfrm>
              <a:prstGeom prst="roundRect">
                <a:avLst>
                  <a:gd name="adj" fmla="val 50000"/>
                </a:avLst>
              </a:prstGeom>
              <a:solidFill>
                <a:srgbClr val="BAD80A"/>
              </a:solidFill>
              <a:ln>
                <a:solidFill>
                  <a:srgbClr val="BAD8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6368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18">
                  <a:solidFill>
                    <a:srgbClr val="5B9BD5">
                      <a:lumMod val="5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Rounded Rectangle 169">
                <a:extLst>
                  <a:ext uri="{FF2B5EF4-FFF2-40B4-BE49-F238E27FC236}">
                    <a16:creationId xmlns:a16="http://schemas.microsoft.com/office/drawing/2014/main" id="{209915B9-0D4F-414B-B9B9-C1C972CA7861}"/>
                  </a:ext>
                </a:extLst>
              </p:cNvPr>
              <p:cNvSpPr/>
              <p:nvPr/>
            </p:nvSpPr>
            <p:spPr>
              <a:xfrm>
                <a:off x="5130571" y="1824353"/>
                <a:ext cx="99753" cy="99753"/>
              </a:xfrm>
              <a:prstGeom prst="roundRect">
                <a:avLst>
                  <a:gd name="adj" fmla="val 50000"/>
                </a:avLst>
              </a:prstGeom>
              <a:solidFill>
                <a:srgbClr val="BAD80A"/>
              </a:solidFill>
              <a:ln>
                <a:solidFill>
                  <a:srgbClr val="BAD8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6368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18">
                  <a:solidFill>
                    <a:srgbClr val="5B9BD5">
                      <a:lumMod val="5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Rounded Rectangle 156">
                <a:extLst>
                  <a:ext uri="{FF2B5EF4-FFF2-40B4-BE49-F238E27FC236}">
                    <a16:creationId xmlns:a16="http://schemas.microsoft.com/office/drawing/2014/main" id="{93607090-5AA8-4803-9857-BFB5DE88B6A1}"/>
                  </a:ext>
                </a:extLst>
              </p:cNvPr>
              <p:cNvSpPr/>
              <p:nvPr/>
            </p:nvSpPr>
            <p:spPr>
              <a:xfrm>
                <a:off x="4140371" y="1672440"/>
                <a:ext cx="411480" cy="41421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6368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18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people_4" title="Icon of a person">
                <a:extLst>
                  <a:ext uri="{FF2B5EF4-FFF2-40B4-BE49-F238E27FC236}">
                    <a16:creationId xmlns:a16="http://schemas.microsoft.com/office/drawing/2014/main" id="{016A5FD3-E5AA-449D-8F10-E6B81E58242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255254" y="1764827"/>
                <a:ext cx="181713" cy="20315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5875" cap="sq">
                <a:solidFill>
                  <a:srgbClr val="BAD80A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9490" tIns="39745" rIns="79490" bIns="39745" numCol="1" anchor="t" anchorCtr="0" compatLnSpc="1">
                <a:prstTxWarp prst="textNoShape">
                  <a:avLst/>
                </a:prstTxWarp>
              </a:bodyPr>
              <a:lstStyle/>
              <a:p>
                <a:pPr defTabSz="837901"/>
                <a:endParaRPr lang="en-US" sz="818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1" name="Rounded Rectangle 197">
                <a:extLst>
                  <a:ext uri="{FF2B5EF4-FFF2-40B4-BE49-F238E27FC236}">
                    <a16:creationId xmlns:a16="http://schemas.microsoft.com/office/drawing/2014/main" id="{242FD21B-BE5B-40B2-B2C9-64BC4D5FDF8C}"/>
                  </a:ext>
                </a:extLst>
              </p:cNvPr>
              <p:cNvSpPr/>
              <p:nvPr/>
            </p:nvSpPr>
            <p:spPr>
              <a:xfrm>
                <a:off x="8105738" y="1829116"/>
                <a:ext cx="99753" cy="99753"/>
              </a:xfrm>
              <a:prstGeom prst="roundRect">
                <a:avLst>
                  <a:gd name="adj" fmla="val 50000"/>
                </a:avLst>
              </a:prstGeom>
              <a:solidFill>
                <a:srgbClr val="BAD80A"/>
              </a:solidFill>
              <a:ln>
                <a:solidFill>
                  <a:srgbClr val="BAD8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6368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18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80" name="Freeform 227">
              <a:extLst>
                <a:ext uri="{FF2B5EF4-FFF2-40B4-BE49-F238E27FC236}">
                  <a16:creationId xmlns:a16="http://schemas.microsoft.com/office/drawing/2014/main" id="{65D03B90-C59A-4E6F-AC3B-C4C3092E7B64}"/>
                </a:ext>
              </a:extLst>
            </p:cNvPr>
            <p:cNvSpPr/>
            <p:nvPr/>
          </p:nvSpPr>
          <p:spPr>
            <a:xfrm>
              <a:off x="10802458" y="1880063"/>
              <a:ext cx="1122843" cy="443646"/>
            </a:xfrm>
            <a:custGeom>
              <a:avLst/>
              <a:gdLst>
                <a:gd name="connsiteX0" fmla="*/ 0 w 1116686"/>
                <a:gd name="connsiteY0" fmla="*/ 40100 h 400996"/>
                <a:gd name="connsiteX1" fmla="*/ 40100 w 1116686"/>
                <a:gd name="connsiteY1" fmla="*/ 0 h 400996"/>
                <a:gd name="connsiteX2" fmla="*/ 1076586 w 1116686"/>
                <a:gd name="connsiteY2" fmla="*/ 0 h 400996"/>
                <a:gd name="connsiteX3" fmla="*/ 1116686 w 1116686"/>
                <a:gd name="connsiteY3" fmla="*/ 40100 h 400996"/>
                <a:gd name="connsiteX4" fmla="*/ 1116686 w 1116686"/>
                <a:gd name="connsiteY4" fmla="*/ 360896 h 400996"/>
                <a:gd name="connsiteX5" fmla="*/ 1076586 w 1116686"/>
                <a:gd name="connsiteY5" fmla="*/ 400996 h 400996"/>
                <a:gd name="connsiteX6" fmla="*/ 40100 w 1116686"/>
                <a:gd name="connsiteY6" fmla="*/ 400996 h 400996"/>
                <a:gd name="connsiteX7" fmla="*/ 0 w 1116686"/>
                <a:gd name="connsiteY7" fmla="*/ 360896 h 400996"/>
                <a:gd name="connsiteX8" fmla="*/ 0 w 1116686"/>
                <a:gd name="connsiteY8" fmla="*/ 40100 h 40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6686" h="400996">
                  <a:moveTo>
                    <a:pt x="0" y="40100"/>
                  </a:moveTo>
                  <a:cubicBezTo>
                    <a:pt x="0" y="17953"/>
                    <a:pt x="17953" y="0"/>
                    <a:pt x="40100" y="0"/>
                  </a:cubicBezTo>
                  <a:lnTo>
                    <a:pt x="1076586" y="0"/>
                  </a:lnTo>
                  <a:cubicBezTo>
                    <a:pt x="1098733" y="0"/>
                    <a:pt x="1116686" y="17953"/>
                    <a:pt x="1116686" y="40100"/>
                  </a:cubicBezTo>
                  <a:lnTo>
                    <a:pt x="1116686" y="360896"/>
                  </a:lnTo>
                  <a:cubicBezTo>
                    <a:pt x="1116686" y="383043"/>
                    <a:pt x="1098733" y="400996"/>
                    <a:pt x="1076586" y="400996"/>
                  </a:cubicBezTo>
                  <a:lnTo>
                    <a:pt x="40100" y="400996"/>
                  </a:lnTo>
                  <a:cubicBezTo>
                    <a:pt x="17953" y="400996"/>
                    <a:pt x="0" y="383043"/>
                    <a:pt x="0" y="360896"/>
                  </a:cubicBezTo>
                  <a:lnTo>
                    <a:pt x="0" y="4010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706" tIns="36706" rIns="36706" bIns="36706" numCol="1" spcCol="1270" anchor="ctr" anchorCtr="0">
              <a:noAutofit/>
            </a:bodyPr>
            <a:lstStyle/>
            <a:p>
              <a:pPr defTabSz="30912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d-ID" sz="818" dirty="0">
                  <a:solidFill>
                    <a:schemeClr val="bg1"/>
                  </a:solidFill>
                  <a:latin typeface="Segoe UI" panose="020B0502040204020203" pitchFamily="34" charset="0"/>
                </a:rPr>
                <a:t>Kunjungi Pusat Sumber Informasi: https://aka.ms/sh-rc</a:t>
              </a:r>
            </a:p>
          </p:txBody>
        </p:sp>
      </p:grp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F2985B7-01FA-4C68-B2D5-55B0FB0B9772}"/>
              </a:ext>
            </a:extLst>
          </p:cNvPr>
          <p:cNvCxnSpPr/>
          <p:nvPr/>
        </p:nvCxnSpPr>
        <p:spPr>
          <a:xfrm>
            <a:off x="4141930" y="3410159"/>
            <a:ext cx="1288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1B492195-1A8B-4DF8-B69D-16E5963817E9}"/>
              </a:ext>
            </a:extLst>
          </p:cNvPr>
          <p:cNvCxnSpPr/>
          <p:nvPr/>
        </p:nvCxnSpPr>
        <p:spPr>
          <a:xfrm>
            <a:off x="7045439" y="3391672"/>
            <a:ext cx="4286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9D20D55-B1A2-4DF1-BE81-A384BCE466ED}"/>
              </a:ext>
            </a:extLst>
          </p:cNvPr>
          <p:cNvCxnSpPr/>
          <p:nvPr/>
        </p:nvCxnSpPr>
        <p:spPr>
          <a:xfrm>
            <a:off x="9081920" y="3397062"/>
            <a:ext cx="4431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8C531D5-15D9-4E31-9228-3651F5AC84CE}"/>
              </a:ext>
            </a:extLst>
          </p:cNvPr>
          <p:cNvSpPr/>
          <p:nvPr/>
        </p:nvSpPr>
        <p:spPr>
          <a:xfrm>
            <a:off x="182879" y="3017520"/>
            <a:ext cx="1953667" cy="1651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black"/>
                </a:solidFill>
                <a:latin typeface="Segoe UI Semilight" panose="020B0402040204020203" pitchFamily="34" charset="0"/>
              </a:rPr>
              <a:t>Keuntungan:</a:t>
            </a:r>
          </a:p>
          <a:p>
            <a:pPr marL="153695" indent="-153695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Tautkan Services Hub ke ruang kerja Microsoft Azure. </a:t>
            </a:r>
          </a:p>
          <a:p>
            <a:pPr marL="153695" indent="-153695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Beri atau hapus akses ke penilaian atas permintaan (khusus pemilik Azure).</a:t>
            </a:r>
          </a:p>
          <a:p>
            <a:pPr marL="153695" indent="-153695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Lihat atau unduh laporan eksekutif.</a:t>
            </a:r>
          </a:p>
          <a:p>
            <a:pPr marL="153695" indent="-153695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Tambah atau hapus penilaian dari Microsoft Services Hub.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22A7000-5175-4950-9E61-CAC4D9308783}"/>
              </a:ext>
            </a:extLst>
          </p:cNvPr>
          <p:cNvSpPr/>
          <p:nvPr/>
        </p:nvSpPr>
        <p:spPr>
          <a:xfrm>
            <a:off x="4650916" y="3293371"/>
            <a:ext cx="2269942" cy="101476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spcAft>
                <a:spcPts val="300"/>
              </a:spcAft>
              <a:buClr>
                <a:srgbClr val="5B9BD5"/>
              </a:buClr>
            </a:pP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2)</a:t>
            </a:r>
            <a:r>
              <a:rPr lang="id-ID" sz="1000" dirty="0"/>
              <a:t> </a:t>
            </a: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Pelajari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Baca “Memulai Penilaian” untuk mempelajari lebih lanjut</a:t>
            </a:r>
            <a:br>
              <a:rPr sz="900" dirty="0"/>
            </a:b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mengenai cara kerja penilaian.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Saksikan video “Prakonfigurasi Penilaian Atas Permintaan”.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7AEAEA4-BD89-4ECB-9178-2C5A6D98483B}"/>
              </a:ext>
            </a:extLst>
          </p:cNvPr>
          <p:cNvSpPr/>
          <p:nvPr/>
        </p:nvSpPr>
        <p:spPr>
          <a:xfrm>
            <a:off x="9313466" y="3295111"/>
            <a:ext cx="2726134" cy="146501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spcAft>
                <a:spcPts val="300"/>
              </a:spcAft>
              <a:buClr>
                <a:srgbClr val="5B9BD5"/>
              </a:buClr>
            </a:pP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4) Mengonfigurasi Penilaian Atas Permintaan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Kesehatan, lalu pilih Penilaian.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Pilih Penilaian yang ingin Anda konfigurasi lalu klik video untuk tutorial pengarahan.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Ikuti langkah-langkah yang diuraikan pada halaman konfigurasi penilaian dan dokumen pendukung.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D491D16-B017-4E32-AA89-B6AFB207000B}"/>
              </a:ext>
            </a:extLst>
          </p:cNvPr>
          <p:cNvSpPr/>
          <p:nvPr/>
        </p:nvSpPr>
        <p:spPr>
          <a:xfrm>
            <a:off x="6886207" y="3289076"/>
            <a:ext cx="2338761" cy="116865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spcAft>
                <a:spcPts val="300"/>
              </a:spcAft>
              <a:buClr>
                <a:srgbClr val="5B9BD5"/>
              </a:buClr>
            </a:pP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3) Memberi Akses Penilaian Atas Permintaan kepada Pengguna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Setelah menyelesaikan Langkah 3, tambahkan pengguna ke ruang kerja Azure Anda, termasuk perwakilan Microsoft Anda:</a:t>
            </a:r>
            <a:r>
              <a:rPr lang="id-ID" sz="900" u="sng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https://aka.ms/sh-rc-aas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).</a:t>
            </a:r>
            <a:endParaRPr lang="id-ID" sz="900" u="sng" dirty="0">
              <a:solidFill>
                <a:srgbClr val="4472C4">
                  <a:lumMod val="75000"/>
                </a:srgb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83C5EEB-A710-46B9-8CE9-0329864F4E61}"/>
              </a:ext>
            </a:extLst>
          </p:cNvPr>
          <p:cNvSpPr/>
          <p:nvPr/>
        </p:nvSpPr>
        <p:spPr>
          <a:xfrm>
            <a:off x="2286000" y="3017520"/>
            <a:ext cx="1383520" cy="275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37901">
              <a:lnSpc>
                <a:spcPct val="107000"/>
              </a:lnSpc>
              <a:spcAft>
                <a:spcPts val="948"/>
              </a:spcAft>
            </a:pPr>
            <a:r>
              <a:rPr lang="id-ID" sz="1200" b="1" dirty="0">
                <a:solidFill>
                  <a:prstClr val="black"/>
                </a:solidFill>
                <a:latin typeface="Segoe UI Semilight" panose="020B0402040204020203" pitchFamily="34" charset="0"/>
              </a:rPr>
              <a:t>Pengarahan Peran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FDA9D4A-3D52-4377-9D41-163C8324C312}"/>
              </a:ext>
            </a:extLst>
          </p:cNvPr>
          <p:cNvSpPr/>
          <p:nvPr/>
        </p:nvSpPr>
        <p:spPr>
          <a:xfrm>
            <a:off x="190499" y="4892040"/>
            <a:ext cx="3911769" cy="135485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black"/>
                </a:solidFill>
                <a:latin typeface="Segoe UI Semilight" panose="020B0402040204020203" pitchFamily="34" charset="0"/>
              </a:rPr>
              <a:t>Yang Perlu Diketahui</a:t>
            </a:r>
          </a:p>
          <a:p>
            <a:pPr marL="153262" indent="-15326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Peran-peran di Services Hub ini dapat mengonfigurasi dan mengelola izin ke penilaian atas permintaan Azure.</a:t>
            </a:r>
          </a:p>
          <a:p>
            <a:pPr marL="153262" indent="-15326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Anda harus mendaftar Services Hub dengan akun yang sama dengan Azure di mana Anda berlangganan Azure untuk memastikan Services Hub menautkan akun-akun tersebut dengan benar.</a:t>
            </a:r>
          </a:p>
          <a:p>
            <a:pPr marL="153262" indent="-15326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Untuk menautkan penilaian atas permintaan Services Hub, pengguna Service Hub terdaftar juga harus pemilik Azure atau Kontributor.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9F0E886-DF40-41D8-9220-46A278953818}"/>
              </a:ext>
            </a:extLst>
          </p:cNvPr>
          <p:cNvSpPr/>
          <p:nvPr/>
        </p:nvSpPr>
        <p:spPr>
          <a:xfrm>
            <a:off x="4182007" y="5131921"/>
            <a:ext cx="4031745" cy="11187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53262" indent="-15326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Jika tidak berlangganan Azure, klik di sini untuk sejumlah opsi; Anda dapat meminta di: 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4"/>
              </a:rPr>
              <a:t>https://aka.ms/sh-rc-aso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</a:t>
            </a: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</a:rPr>
              <a:t>.</a:t>
            </a:r>
            <a:endParaRPr lang="id-ID" sz="9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53262" indent="-15326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Jika belum membuat ruang kerja Azure atas permintaan, lihat “Cara Membuat Ruang Kerja Analisis Catatan Azure Baru di Azure” 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5"/>
              </a:rPr>
              <a:t>https://aka.ms/sh-rc-cws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).  </a:t>
            </a:r>
          </a:p>
          <a:p>
            <a:pPr marL="153262" indent="-153262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Anda harus mendapatkan akses ke penilaian atas permintaan yang eksplisit oleh Pemilik Azure untuk melihat atau ke suatu penilaian.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1CB7064-F231-47E9-8C24-EF3AED1F8472}"/>
              </a:ext>
            </a:extLst>
          </p:cNvPr>
          <p:cNvSpPr/>
          <p:nvPr/>
        </p:nvSpPr>
        <p:spPr>
          <a:xfrm>
            <a:off x="8192120" y="5129105"/>
            <a:ext cx="3749192" cy="82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3695" indent="-153695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Analisis catatan menawarkan solusi tambahan yang terdapat di portal Azure. Harap tinjau penggunaan data atau biaya jika penilaian bukan dari Services Hub.</a:t>
            </a:r>
          </a:p>
          <a:p>
            <a:pPr marL="153695" indent="-153695" defTabSz="83790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Penilaian atas permintaan Services Hub tersedia hanya bagi pelanggan Microsoft Unified Support.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3261964-70A7-4FA5-8F30-0FCD125033E7}"/>
              </a:ext>
            </a:extLst>
          </p:cNvPr>
          <p:cNvCxnSpPr/>
          <p:nvPr/>
        </p:nvCxnSpPr>
        <p:spPr>
          <a:xfrm>
            <a:off x="2286000" y="3291840"/>
            <a:ext cx="0" cy="13547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44C2514-2EC3-43D2-92DB-7E69C6A7CE27}"/>
              </a:ext>
            </a:extLst>
          </p:cNvPr>
          <p:cNvSpPr/>
          <p:nvPr/>
        </p:nvSpPr>
        <p:spPr>
          <a:xfrm>
            <a:off x="2346960" y="3291840"/>
            <a:ext cx="2290332" cy="1311128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defTabSz="837901">
              <a:spcAft>
                <a:spcPts val="300"/>
              </a:spcAft>
            </a:pPr>
            <a:r>
              <a:rPr lang="id-ID" sz="1000" b="1" dirty="0">
                <a:solidFill>
                  <a:prstClr val="black"/>
                </a:solidFill>
                <a:latin typeface="Segoe UI" panose="020B0502040204020203" pitchFamily="34" charset="0"/>
              </a:rPr>
              <a:t> 1) Daftar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tautan pendaftaran di email Services Hub Welcome Anda.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halaman masuk, masukkan kredensial akun email kerja Anda.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Lengkapi profil Anda lalu jelajahi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Pusat Sumber Informasi 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https://aka.ms/sh-rc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9083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39EBEBA1-CE85-46B9-B964-0BF8E6DD7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850" y="132956"/>
            <a:ext cx="160597" cy="21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490" tIns="39745" rIns="79490" bIns="3974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7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7EE14F-CC0F-4D9B-A61C-ADBE41971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850" y="331682"/>
            <a:ext cx="160597" cy="21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490" tIns="39745" rIns="79490" bIns="3974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7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 flipH="1">
            <a:off x="4241692" y="3429949"/>
            <a:ext cx="136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141930" y="3286919"/>
            <a:ext cx="1288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7045439" y="3268432"/>
            <a:ext cx="4286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9081920" y="3273822"/>
            <a:ext cx="4431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CEA64AB-0262-4CD9-A00B-F5AAF00B1259}"/>
              </a:ext>
            </a:extLst>
          </p:cNvPr>
          <p:cNvSpPr/>
          <p:nvPr/>
        </p:nvSpPr>
        <p:spPr>
          <a:xfrm>
            <a:off x="182880" y="3017520"/>
            <a:ext cx="3573363" cy="17609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</a:rPr>
              <a:t>Keuntungan:</a:t>
            </a:r>
          </a:p>
          <a:p>
            <a:pPr marL="153695" marR="0" lvl="0" indent="-153695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Mengundang pengguna lain untuk bergabung di Services Hub</a:t>
            </a:r>
          </a:p>
          <a:p>
            <a:pPr marL="153695" marR="0" lvl="0" indent="-153695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Melihat Katalog Layanan, menjadawalkan Layanan atau meminta informasi terkait suatu Layanan</a:t>
            </a:r>
          </a:p>
          <a:p>
            <a:pPr marL="153695" marR="0" lvl="0" indent="-153695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Melihat deskripisi kontrak</a:t>
            </a:r>
          </a:p>
          <a:p>
            <a:pPr marL="153695" marR="0" lvl="0" indent="-153695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Melihat informasi kontrak Microsoft</a:t>
            </a:r>
          </a:p>
          <a:p>
            <a:pPr marL="153695" marR="0" lvl="0" indent="-153695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Mengikuti produk di Pusat Pembaruan</a:t>
            </a:r>
          </a:p>
          <a:p>
            <a:pPr marL="153695" marR="0" lvl="0" indent="-153695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Mengikuti kelas Pembelajaran Atas Permintaan</a:t>
            </a:r>
          </a:p>
          <a:p>
            <a:pPr marL="153695" marR="0" lvl="0" indent="-153695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Melihat dan berpartisipasi dalam webcast langsung atau rekaman</a:t>
            </a:r>
          </a:p>
          <a:p>
            <a:pPr marL="153695" marR="0" lvl="0" indent="-153695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Membuat rencana untuk mereka sendiri atau orang lain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9BF1B6F-ACAC-4AE5-B7DD-78BB9A2CCC8E}"/>
              </a:ext>
            </a:extLst>
          </p:cNvPr>
          <p:cNvSpPr/>
          <p:nvPr/>
        </p:nvSpPr>
        <p:spPr>
          <a:xfrm>
            <a:off x="182881" y="4893199"/>
            <a:ext cx="6648316" cy="10584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</a:rPr>
              <a:t>Yang perlu diketahui</a:t>
            </a:r>
          </a:p>
          <a:p>
            <a:pPr marL="153670" indent="-153670" defTabSz="914342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Services Hub tersedia online setiap saat</a:t>
            </a:r>
          </a:p>
          <a:p>
            <a:pPr marL="153670" marR="0" lvl="0" indent="-153670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Untuk menjalankan atau melihat Penilaian Atas permintaan, Administrator Azure Anda harus memberikan izin kepada Anda.</a:t>
            </a:r>
          </a:p>
          <a:p>
            <a:pPr marL="153670" marR="0" lvl="0" indent="-153670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Data insiden dukungan dan kreasi insiden terbatas hanya untuk peran Kontak Dukungan dan Admin Layanan</a:t>
            </a:r>
          </a:p>
          <a:p>
            <a:pPr marL="153670" marR="0" lvl="0" indent="-153670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Layanan Admin, Kontak Dukungan, dan Administrator Azure memiliki keuntungan pengguna Services Hub selain keuntungan unik mereka.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494710-34A4-4FEA-AC51-AA9F59F40BFC}"/>
              </a:ext>
            </a:extLst>
          </p:cNvPr>
          <p:cNvGrpSpPr/>
          <p:nvPr/>
        </p:nvGrpSpPr>
        <p:grpSpPr>
          <a:xfrm>
            <a:off x="647110" y="235453"/>
            <a:ext cx="6905789" cy="655874"/>
            <a:chOff x="647110" y="235453"/>
            <a:chExt cx="6905789" cy="655874"/>
          </a:xfrm>
        </p:grpSpPr>
        <p:sp>
          <p:nvSpPr>
            <p:cNvPr id="85" name="Title 1">
              <a:extLst>
                <a:ext uri="{FF2B5EF4-FFF2-40B4-BE49-F238E27FC236}">
                  <a16:creationId xmlns:a16="http://schemas.microsoft.com/office/drawing/2014/main" id="{3AAC0584-0557-42A8-84EC-E1CB59BF91D2}"/>
                </a:ext>
              </a:extLst>
            </p:cNvPr>
            <p:cNvSpPr txBox="1">
              <a:spLocks/>
            </p:cNvSpPr>
            <p:nvPr/>
          </p:nvSpPr>
          <p:spPr>
            <a:xfrm>
              <a:off x="1133530" y="235453"/>
              <a:ext cx="6419369" cy="655874"/>
            </a:xfrm>
            <a:prstGeom prst="rect">
              <a:avLst/>
            </a:prstGeom>
          </p:spPr>
          <p:txBody>
            <a:bodyPr vert="horz" lIns="124691" tIns="62345" rIns="124691" bIns="62345" rtlCol="0" anchor="ctr">
              <a:normAutofit fontScale="97500" lnSpcReduction="10000"/>
            </a:bodyPr>
            <a:lstStyle>
              <a:lvl1pPr algn="l" defTabSz="67053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2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313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Pengguna</a:t>
              </a:r>
              <a:br/>
              <a:r>
                <a:rPr kumimoji="0" lang="id-ID" sz="81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eo UI"/>
                </a:rPr>
                <a:t>Pengguna Services Hub memiliki akses ke seluruh pengalaman digital online Services Hub.</a:t>
              </a:r>
              <a:endParaRPr kumimoji="0" lang="id-ID" sz="81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endParaRPr>
            </a:p>
          </p:txBody>
        </p:sp>
        <p:sp>
          <p:nvSpPr>
            <p:cNvPr id="78" name="people_12" title="Icon of three people">
              <a:extLst>
                <a:ext uri="{FF2B5EF4-FFF2-40B4-BE49-F238E27FC236}">
                  <a16:creationId xmlns:a16="http://schemas.microsoft.com/office/drawing/2014/main" id="{91DDF735-D1C6-45FB-B2CF-CE37E455C9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7110" y="371368"/>
              <a:ext cx="518720" cy="442559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5875" cap="sq">
              <a:solidFill>
                <a:srgbClr val="5C2D9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9490" tIns="39745" rIns="79490" bIns="397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4" name="Straight Connector 83"/>
          <p:cNvCxnSpPr>
            <a:cxnSpLocks/>
          </p:cNvCxnSpPr>
          <p:nvPr/>
        </p:nvCxnSpPr>
        <p:spPr>
          <a:xfrm>
            <a:off x="3726434" y="3286919"/>
            <a:ext cx="0" cy="13812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CEA64AB-0262-4CD9-A00B-F5AAF00B1259}"/>
              </a:ext>
            </a:extLst>
          </p:cNvPr>
          <p:cNvSpPr/>
          <p:nvPr/>
        </p:nvSpPr>
        <p:spPr>
          <a:xfrm>
            <a:off x="3883041" y="3386394"/>
            <a:ext cx="2560096" cy="10255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>
                <a:srgbClr val="5B9BD5"/>
              </a:buClr>
              <a:buSzTx/>
              <a:buFontTx/>
              <a:buNone/>
              <a:tabLst/>
              <a:defRPr/>
            </a:pPr>
            <a:r>
              <a:rPr kumimoji="0" lang="id-ID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 1)   Daftar </a:t>
            </a:r>
          </a:p>
          <a:p>
            <a:pPr marL="374063" marR="0" lvl="0" indent="-311719" defTabSz="83790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tautan pendaftaran di email Services Hub Welcome Anda.</a:t>
            </a:r>
          </a:p>
          <a:p>
            <a:pPr marL="374063" marR="0" lvl="0" indent="-311719" defTabSz="83790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halaman Masuk, masukkan kredensial akun email kerja Anda.</a:t>
            </a:r>
          </a:p>
          <a:p>
            <a:pPr marL="374063" marR="0" lvl="0" indent="-311719" defTabSz="83790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Lengkapi profil Anda.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CEA64AB-0262-4CD9-A00B-F5AAF00B1259}"/>
              </a:ext>
            </a:extLst>
          </p:cNvPr>
          <p:cNvSpPr/>
          <p:nvPr/>
        </p:nvSpPr>
        <p:spPr>
          <a:xfrm>
            <a:off x="6443808" y="3351254"/>
            <a:ext cx="2726089" cy="12398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5B9BD5"/>
              </a:buClr>
              <a:buSzTx/>
              <a:buFontTx/>
              <a:buNone/>
              <a:tabLst/>
              <a:defRPr/>
            </a:pPr>
            <a:r>
              <a:rPr kumimoji="0" lang="id-ID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2)  Menyelesaikan Rencana Penyambutan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Layanan lalu klik Rencana.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Menyelesaikan Rencana Penyambutan.</a:t>
            </a:r>
          </a:p>
          <a:p>
            <a:pPr marL="374063" indent="-311719" defTabSz="837901">
              <a:lnSpc>
                <a:spcPct val="107000"/>
              </a:lnSpc>
              <a:buFont typeface="+mj-lt"/>
              <a:buAutoNum type="alphaLcParenR"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Jelajahi Pusat Sumber Informasi 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https://aka.ms/sh-rc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 untuk mempelajari lebih lanjut</a:t>
            </a: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</a:rPr>
              <a:t>.</a:t>
            </a:r>
            <a:endParaRPr lang="id-ID" sz="900" dirty="0">
              <a:solidFill>
                <a:prstClr val="black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56914" y="3069282"/>
            <a:ext cx="1383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</a:rPr>
              <a:t>Pengarahan Peran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0C2645-D761-450D-BD1A-EB15172BC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3" y="293806"/>
            <a:ext cx="160597" cy="21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490" tIns="39745" rIns="79490" bIns="39745" numCol="1" anchor="ctr" anchorCtr="0" compatLnSpc="1">
            <a:prstTxWarp prst="textNoShape">
              <a:avLst/>
            </a:prstTxWarp>
            <a:spAutoFit/>
          </a:bodyPr>
          <a:lstStyle/>
          <a:p>
            <a:pPr defTabSz="837901"/>
            <a:endParaRPr lang="en-US" sz="870">
              <a:solidFill>
                <a:srgbClr val="505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95D0425-DA48-4001-B37A-D0FB0ED49E7B}"/>
              </a:ext>
            </a:extLst>
          </p:cNvPr>
          <p:cNvCxnSpPr>
            <a:cxnSpLocks/>
          </p:cNvCxnSpPr>
          <p:nvPr/>
        </p:nvCxnSpPr>
        <p:spPr>
          <a:xfrm>
            <a:off x="4387755" y="1310809"/>
            <a:ext cx="36800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DB1C658-DFD4-44F3-BBE9-52AC8318FD6E}"/>
              </a:ext>
            </a:extLst>
          </p:cNvPr>
          <p:cNvCxnSpPr>
            <a:cxnSpLocks/>
            <a:stCxn id="90" idx="3"/>
          </p:cNvCxnSpPr>
          <p:nvPr/>
        </p:nvCxnSpPr>
        <p:spPr>
          <a:xfrm flipV="1">
            <a:off x="4442994" y="2361318"/>
            <a:ext cx="3585701" cy="11544"/>
          </a:xfrm>
          <a:prstGeom prst="line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147">
            <a:extLst>
              <a:ext uri="{FF2B5EF4-FFF2-40B4-BE49-F238E27FC236}">
                <a16:creationId xmlns:a16="http://schemas.microsoft.com/office/drawing/2014/main" id="{C967B5B2-D70D-45A6-B5F8-AEDBA69836B3}"/>
              </a:ext>
            </a:extLst>
          </p:cNvPr>
          <p:cNvSpPr/>
          <p:nvPr/>
        </p:nvSpPr>
        <p:spPr>
          <a:xfrm>
            <a:off x="5751566" y="2395574"/>
            <a:ext cx="901060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Memvalidasi</a:t>
            </a:r>
            <a:br>
              <a:rPr dirty="0"/>
            </a:b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ID Akses Dukungan unik</a:t>
            </a:r>
          </a:p>
        </p:txBody>
      </p:sp>
      <p:sp>
        <p:nvSpPr>
          <p:cNvPr id="82" name="Rounded Rectangle 148">
            <a:extLst>
              <a:ext uri="{FF2B5EF4-FFF2-40B4-BE49-F238E27FC236}">
                <a16:creationId xmlns:a16="http://schemas.microsoft.com/office/drawing/2014/main" id="{3D89637A-2156-4C7D-BCA0-6731C0AB0C62}"/>
              </a:ext>
            </a:extLst>
          </p:cNvPr>
          <p:cNvSpPr/>
          <p:nvPr/>
        </p:nvSpPr>
        <p:spPr>
          <a:xfrm>
            <a:off x="5694172" y="2326519"/>
            <a:ext cx="87284" cy="87284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Freeform 149">
            <a:extLst>
              <a:ext uri="{FF2B5EF4-FFF2-40B4-BE49-F238E27FC236}">
                <a16:creationId xmlns:a16="http://schemas.microsoft.com/office/drawing/2014/main" id="{11AECB64-FAA0-43EB-B183-0FD98079F525}"/>
              </a:ext>
            </a:extLst>
          </p:cNvPr>
          <p:cNvSpPr/>
          <p:nvPr/>
        </p:nvSpPr>
        <p:spPr>
          <a:xfrm>
            <a:off x="6831197" y="2393682"/>
            <a:ext cx="1382528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Memverifikasi Kreasi Insiden</a:t>
            </a:r>
            <a:br>
              <a:rPr dirty="0"/>
            </a:b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di Portal Online </a:t>
            </a:r>
            <a:br>
              <a:rPr dirty="0"/>
            </a:b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Microsoft Premier</a:t>
            </a:r>
          </a:p>
        </p:txBody>
      </p:sp>
      <p:sp>
        <p:nvSpPr>
          <p:cNvPr id="87" name="Rounded Rectangle 150">
            <a:extLst>
              <a:ext uri="{FF2B5EF4-FFF2-40B4-BE49-F238E27FC236}">
                <a16:creationId xmlns:a16="http://schemas.microsoft.com/office/drawing/2014/main" id="{9B43BBD4-A867-43DD-B4F9-9FAAB70C1CC7}"/>
              </a:ext>
            </a:extLst>
          </p:cNvPr>
          <p:cNvSpPr/>
          <p:nvPr/>
        </p:nvSpPr>
        <p:spPr>
          <a:xfrm>
            <a:off x="6777471" y="2320169"/>
            <a:ext cx="87284" cy="87284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9" name="Curved Connector 152">
            <a:extLst>
              <a:ext uri="{FF2B5EF4-FFF2-40B4-BE49-F238E27FC236}">
                <a16:creationId xmlns:a16="http://schemas.microsoft.com/office/drawing/2014/main" id="{E8DC9AA3-985B-46D3-996D-6C6F78AD3367}"/>
              </a:ext>
            </a:extLst>
          </p:cNvPr>
          <p:cNvCxnSpPr>
            <a:cxnSpLocks/>
          </p:cNvCxnSpPr>
          <p:nvPr/>
        </p:nvCxnSpPr>
        <p:spPr>
          <a:xfrm rot="10800000">
            <a:off x="3482749" y="1857346"/>
            <a:ext cx="561109" cy="520763"/>
          </a:xfrm>
          <a:prstGeom prst="curvedConnector3">
            <a:avLst>
              <a:gd name="adj1" fmla="val 50000"/>
            </a:avLst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153">
            <a:extLst>
              <a:ext uri="{FF2B5EF4-FFF2-40B4-BE49-F238E27FC236}">
                <a16:creationId xmlns:a16="http://schemas.microsoft.com/office/drawing/2014/main" id="{4A3D5F94-923E-4299-9315-68C3AB4E6B68}"/>
              </a:ext>
            </a:extLst>
          </p:cNvPr>
          <p:cNvSpPr/>
          <p:nvPr/>
        </p:nvSpPr>
        <p:spPr>
          <a:xfrm>
            <a:off x="4031514" y="2165753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Telemarketer_E7B9" title="Icon of a person wearing a headset">
            <a:extLst>
              <a:ext uri="{FF2B5EF4-FFF2-40B4-BE49-F238E27FC236}">
                <a16:creationId xmlns:a16="http://schemas.microsoft.com/office/drawing/2014/main" id="{A644A886-B6B1-42C1-90CF-2AF64AF106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47413" y="2269601"/>
            <a:ext cx="179681" cy="214293"/>
          </a:xfrm>
          <a:custGeom>
            <a:avLst/>
            <a:gdLst>
              <a:gd name="T0" fmla="*/ 0 w 3250"/>
              <a:gd name="T1" fmla="*/ 3875 h 3875"/>
              <a:gd name="T2" fmla="*/ 1625 w 3250"/>
              <a:gd name="T3" fmla="*/ 2250 h 3875"/>
              <a:gd name="T4" fmla="*/ 3250 w 3250"/>
              <a:gd name="T5" fmla="*/ 3875 h 3875"/>
              <a:gd name="T6" fmla="*/ 750 w 3250"/>
              <a:gd name="T7" fmla="*/ 1750 h 3875"/>
              <a:gd name="T8" fmla="*/ 750 w 3250"/>
              <a:gd name="T9" fmla="*/ 750 h 3875"/>
              <a:gd name="T10" fmla="*/ 500 w 3250"/>
              <a:gd name="T11" fmla="*/ 500 h 3875"/>
              <a:gd name="T12" fmla="*/ 250 w 3250"/>
              <a:gd name="T13" fmla="*/ 750 h 3875"/>
              <a:gd name="T14" fmla="*/ 250 w 3250"/>
              <a:gd name="T15" fmla="*/ 1500 h 3875"/>
              <a:gd name="T16" fmla="*/ 500 w 3250"/>
              <a:gd name="T17" fmla="*/ 1750 h 3875"/>
              <a:gd name="T18" fmla="*/ 1500 w 3250"/>
              <a:gd name="T19" fmla="*/ 1750 h 3875"/>
              <a:gd name="T20" fmla="*/ 690 w 3250"/>
              <a:gd name="T21" fmla="*/ 1751 h 3875"/>
              <a:gd name="T22" fmla="*/ 1625 w 3250"/>
              <a:gd name="T23" fmla="*/ 2250 h 3875"/>
              <a:gd name="T24" fmla="*/ 2750 w 3250"/>
              <a:gd name="T25" fmla="*/ 1125 h 3875"/>
              <a:gd name="T26" fmla="*/ 1625 w 3250"/>
              <a:gd name="T27" fmla="*/ 0 h 3875"/>
              <a:gd name="T28" fmla="*/ 689 w 3250"/>
              <a:gd name="T29" fmla="*/ 500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875">
                <a:moveTo>
                  <a:pt x="0" y="3875"/>
                </a:moveTo>
                <a:cubicBezTo>
                  <a:pt x="0" y="2978"/>
                  <a:pt x="728" y="2250"/>
                  <a:pt x="1625" y="2250"/>
                </a:cubicBezTo>
                <a:cubicBezTo>
                  <a:pt x="2522" y="2250"/>
                  <a:pt x="3250" y="2978"/>
                  <a:pt x="3250" y="3875"/>
                </a:cubicBezTo>
                <a:moveTo>
                  <a:pt x="750" y="1750"/>
                </a:moveTo>
                <a:cubicBezTo>
                  <a:pt x="750" y="750"/>
                  <a:pt x="750" y="750"/>
                  <a:pt x="750" y="750"/>
                </a:cubicBezTo>
                <a:cubicBezTo>
                  <a:pt x="750" y="612"/>
                  <a:pt x="638" y="500"/>
                  <a:pt x="500" y="500"/>
                </a:cubicBezTo>
                <a:cubicBezTo>
                  <a:pt x="362" y="500"/>
                  <a:pt x="250" y="612"/>
                  <a:pt x="250" y="750"/>
                </a:cubicBezTo>
                <a:cubicBezTo>
                  <a:pt x="250" y="1500"/>
                  <a:pt x="250" y="1500"/>
                  <a:pt x="250" y="1500"/>
                </a:cubicBezTo>
                <a:cubicBezTo>
                  <a:pt x="250" y="1638"/>
                  <a:pt x="362" y="1750"/>
                  <a:pt x="500" y="1750"/>
                </a:cubicBezTo>
                <a:cubicBezTo>
                  <a:pt x="1500" y="1750"/>
                  <a:pt x="1500" y="1750"/>
                  <a:pt x="1500" y="1750"/>
                </a:cubicBezTo>
                <a:moveTo>
                  <a:pt x="690" y="1751"/>
                </a:moveTo>
                <a:cubicBezTo>
                  <a:pt x="892" y="2052"/>
                  <a:pt x="1235" y="2250"/>
                  <a:pt x="1625" y="2250"/>
                </a:cubicBezTo>
                <a:cubicBezTo>
                  <a:pt x="2246" y="2250"/>
                  <a:pt x="2750" y="1746"/>
                  <a:pt x="2750" y="1125"/>
                </a:cubicBezTo>
                <a:cubicBezTo>
                  <a:pt x="2750" y="504"/>
                  <a:pt x="2246" y="0"/>
                  <a:pt x="1625" y="0"/>
                </a:cubicBezTo>
                <a:cubicBezTo>
                  <a:pt x="1235" y="0"/>
                  <a:pt x="891" y="199"/>
                  <a:pt x="689" y="500"/>
                </a:cubicBezTo>
              </a:path>
            </a:pathLst>
          </a:custGeom>
          <a:noFill/>
          <a:ln w="15875" cap="sq">
            <a:solidFill>
              <a:srgbClr val="5B9BD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69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Freeform 155">
            <a:extLst>
              <a:ext uri="{FF2B5EF4-FFF2-40B4-BE49-F238E27FC236}">
                <a16:creationId xmlns:a16="http://schemas.microsoft.com/office/drawing/2014/main" id="{62EB7AE2-0F99-4280-973E-4B03D667315A}"/>
              </a:ext>
            </a:extLst>
          </p:cNvPr>
          <p:cNvSpPr/>
          <p:nvPr/>
        </p:nvSpPr>
        <p:spPr>
          <a:xfrm>
            <a:off x="5603322" y="1794131"/>
            <a:ext cx="625844" cy="296204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Pelajari</a:t>
            </a:r>
          </a:p>
        </p:txBody>
      </p:sp>
      <p:sp>
        <p:nvSpPr>
          <p:cNvPr id="94" name="Freeform 157">
            <a:extLst>
              <a:ext uri="{FF2B5EF4-FFF2-40B4-BE49-F238E27FC236}">
                <a16:creationId xmlns:a16="http://schemas.microsoft.com/office/drawing/2014/main" id="{EBEEC670-67E1-4B68-80A6-0B640B178FAA}"/>
              </a:ext>
            </a:extLst>
          </p:cNvPr>
          <p:cNvSpPr/>
          <p:nvPr/>
        </p:nvSpPr>
        <p:spPr>
          <a:xfrm>
            <a:off x="5086907" y="2279607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algn="ctr"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95" name="Freeform 158">
            <a:extLst>
              <a:ext uri="{FF2B5EF4-FFF2-40B4-BE49-F238E27FC236}">
                <a16:creationId xmlns:a16="http://schemas.microsoft.com/office/drawing/2014/main" id="{C30F57D4-97DE-47EB-B206-E032850652AD}"/>
              </a:ext>
            </a:extLst>
          </p:cNvPr>
          <p:cNvSpPr/>
          <p:nvPr/>
        </p:nvSpPr>
        <p:spPr>
          <a:xfrm>
            <a:off x="5084943" y="1744582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algn="ctr"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96" name="Freeform 159">
            <a:extLst>
              <a:ext uri="{FF2B5EF4-FFF2-40B4-BE49-F238E27FC236}">
                <a16:creationId xmlns:a16="http://schemas.microsoft.com/office/drawing/2014/main" id="{A2E180CA-859D-4221-BE8C-9319F64F6691}"/>
              </a:ext>
            </a:extLst>
          </p:cNvPr>
          <p:cNvSpPr/>
          <p:nvPr/>
        </p:nvSpPr>
        <p:spPr>
          <a:xfrm>
            <a:off x="5083878" y="1225269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algn="ctr"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Daftar</a:t>
            </a:r>
          </a:p>
        </p:txBody>
      </p:sp>
      <p:sp>
        <p:nvSpPr>
          <p:cNvPr id="97" name="Rounded Rectangle 160">
            <a:extLst>
              <a:ext uri="{FF2B5EF4-FFF2-40B4-BE49-F238E27FC236}">
                <a16:creationId xmlns:a16="http://schemas.microsoft.com/office/drawing/2014/main" id="{245CB74F-81FE-4AC1-8A7F-E4C81C360E17}"/>
              </a:ext>
            </a:extLst>
          </p:cNvPr>
          <p:cNvSpPr/>
          <p:nvPr/>
        </p:nvSpPr>
        <p:spPr>
          <a:xfrm>
            <a:off x="5096207" y="1262430"/>
            <a:ext cx="99753" cy="9975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Rounded Rectangle 161">
            <a:extLst>
              <a:ext uri="{FF2B5EF4-FFF2-40B4-BE49-F238E27FC236}">
                <a16:creationId xmlns:a16="http://schemas.microsoft.com/office/drawing/2014/main" id="{35B9B77C-CF46-4EDC-B00A-AAE6317420AA}"/>
              </a:ext>
            </a:extLst>
          </p:cNvPr>
          <p:cNvSpPr/>
          <p:nvPr/>
        </p:nvSpPr>
        <p:spPr>
          <a:xfrm>
            <a:off x="4942851" y="2328191"/>
            <a:ext cx="99753" cy="997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9" name="Freeform 163">
            <a:extLst>
              <a:ext uri="{FF2B5EF4-FFF2-40B4-BE49-F238E27FC236}">
                <a16:creationId xmlns:a16="http://schemas.microsoft.com/office/drawing/2014/main" id="{40B14898-0E12-4BB8-9408-741378D81CE1}"/>
              </a:ext>
            </a:extLst>
          </p:cNvPr>
          <p:cNvSpPr/>
          <p:nvPr/>
        </p:nvSpPr>
        <p:spPr>
          <a:xfrm>
            <a:off x="8713454" y="1846748"/>
            <a:ext cx="1263682" cy="308707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Menyelesaikan Rencana Penyambutan</a:t>
            </a:r>
          </a:p>
        </p:txBody>
      </p:sp>
      <p:sp>
        <p:nvSpPr>
          <p:cNvPr id="100" name="Freeform 164">
            <a:extLst>
              <a:ext uri="{FF2B5EF4-FFF2-40B4-BE49-F238E27FC236}">
                <a16:creationId xmlns:a16="http://schemas.microsoft.com/office/drawing/2014/main" id="{A956A4EC-6120-47A4-8288-CE1AB31F944A}"/>
              </a:ext>
            </a:extLst>
          </p:cNvPr>
          <p:cNvSpPr/>
          <p:nvPr/>
        </p:nvSpPr>
        <p:spPr>
          <a:xfrm>
            <a:off x="10090246" y="1743950"/>
            <a:ext cx="543653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Jelajahi</a:t>
            </a:r>
          </a:p>
        </p:txBody>
      </p:sp>
      <p:sp>
        <p:nvSpPr>
          <p:cNvPr id="101" name="Freeform 166">
            <a:extLst>
              <a:ext uri="{FF2B5EF4-FFF2-40B4-BE49-F238E27FC236}">
                <a16:creationId xmlns:a16="http://schemas.microsoft.com/office/drawing/2014/main" id="{70B00268-E242-4C42-A525-4050104AC7B9}"/>
              </a:ext>
            </a:extLst>
          </p:cNvPr>
          <p:cNvSpPr/>
          <p:nvPr/>
        </p:nvSpPr>
        <p:spPr>
          <a:xfrm>
            <a:off x="4451600" y="2335749"/>
            <a:ext cx="616002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Kontak Dukungan</a:t>
            </a:r>
          </a:p>
        </p:txBody>
      </p:sp>
      <p:sp>
        <p:nvSpPr>
          <p:cNvPr id="103" name="Freeform 168">
            <a:extLst>
              <a:ext uri="{FF2B5EF4-FFF2-40B4-BE49-F238E27FC236}">
                <a16:creationId xmlns:a16="http://schemas.microsoft.com/office/drawing/2014/main" id="{0573073A-C9BF-4821-B72C-F41F247CA094}"/>
              </a:ext>
            </a:extLst>
          </p:cNvPr>
          <p:cNvSpPr/>
          <p:nvPr/>
        </p:nvSpPr>
        <p:spPr>
          <a:xfrm>
            <a:off x="4453190" y="1211052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prstClr val="white"/>
                </a:solidFill>
                <a:latin typeface="Segoe UI" panose="020B0502040204020203" pitchFamily="34" charset="0"/>
              </a:rPr>
              <a:t>Pengguna</a:t>
            </a:r>
          </a:p>
        </p:txBody>
      </p:sp>
      <p:sp>
        <p:nvSpPr>
          <p:cNvPr id="104" name="Freeform 169">
            <a:extLst>
              <a:ext uri="{FF2B5EF4-FFF2-40B4-BE49-F238E27FC236}">
                <a16:creationId xmlns:a16="http://schemas.microsoft.com/office/drawing/2014/main" id="{4BA757D0-E326-4012-B237-9DAF3D9892BE}"/>
              </a:ext>
            </a:extLst>
          </p:cNvPr>
          <p:cNvSpPr/>
          <p:nvPr/>
        </p:nvSpPr>
        <p:spPr>
          <a:xfrm>
            <a:off x="3194741" y="1767181"/>
            <a:ext cx="542605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Undang</a:t>
            </a:r>
          </a:p>
        </p:txBody>
      </p:sp>
      <p:sp>
        <p:nvSpPr>
          <p:cNvPr id="105" name="Freeform 171">
            <a:extLst>
              <a:ext uri="{FF2B5EF4-FFF2-40B4-BE49-F238E27FC236}">
                <a16:creationId xmlns:a16="http://schemas.microsoft.com/office/drawing/2014/main" id="{EACA7322-460A-4B15-AB78-43B7B4350E58}"/>
              </a:ext>
            </a:extLst>
          </p:cNvPr>
          <p:cNvSpPr/>
          <p:nvPr/>
        </p:nvSpPr>
        <p:spPr>
          <a:xfrm>
            <a:off x="1046743" y="1769230"/>
            <a:ext cx="465679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Undang</a:t>
            </a:r>
          </a:p>
        </p:txBody>
      </p:sp>
      <p:sp>
        <p:nvSpPr>
          <p:cNvPr id="106" name="Rounded Rectangle 172">
            <a:extLst>
              <a:ext uri="{FF2B5EF4-FFF2-40B4-BE49-F238E27FC236}">
                <a16:creationId xmlns:a16="http://schemas.microsoft.com/office/drawing/2014/main" id="{5AE51994-5A7B-46F4-A669-4A48B7E2735B}"/>
              </a:ext>
            </a:extLst>
          </p:cNvPr>
          <p:cNvSpPr/>
          <p:nvPr/>
        </p:nvSpPr>
        <p:spPr>
          <a:xfrm>
            <a:off x="5129548" y="2328108"/>
            <a:ext cx="87284" cy="87284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6F1649-644D-4AF2-B430-B44749F56F74}"/>
              </a:ext>
            </a:extLst>
          </p:cNvPr>
          <p:cNvSpPr txBox="1"/>
          <p:nvPr/>
        </p:nvSpPr>
        <p:spPr>
          <a:xfrm>
            <a:off x="4731852" y="872170"/>
            <a:ext cx="2787952" cy="3022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37901"/>
            <a:r>
              <a:rPr lang="id-ID" sz="1350" b="1">
                <a:solidFill>
                  <a:srgbClr val="7030A0"/>
                </a:solidFill>
                <a:latin typeface="Segoe UI Semilight" panose="020B0402040204020203" pitchFamily="34" charset="0"/>
              </a:rPr>
              <a:t>Undang Pengguna</a:t>
            </a:r>
          </a:p>
        </p:txBody>
      </p:sp>
      <p:cxnSp>
        <p:nvCxnSpPr>
          <p:cNvPr id="108" name="Curved Connector 175">
            <a:extLst>
              <a:ext uri="{FF2B5EF4-FFF2-40B4-BE49-F238E27FC236}">
                <a16:creationId xmlns:a16="http://schemas.microsoft.com/office/drawing/2014/main" id="{E3DC61AD-AE6A-4797-B415-E9EBC67BFBEC}"/>
              </a:ext>
            </a:extLst>
          </p:cNvPr>
          <p:cNvCxnSpPr>
            <a:cxnSpLocks/>
          </p:cNvCxnSpPr>
          <p:nvPr/>
        </p:nvCxnSpPr>
        <p:spPr>
          <a:xfrm flipV="1">
            <a:off x="8028695" y="1829567"/>
            <a:ext cx="576038" cy="529156"/>
          </a:xfrm>
          <a:prstGeom prst="curvedConnector3">
            <a:avLst>
              <a:gd name="adj1" fmla="val 50000"/>
            </a:avLst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6AA1E9E-3ECE-4FED-985F-4E2B626580E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8727152" y="1845880"/>
            <a:ext cx="28917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A5F290C-369F-4315-B30C-3DEBE6C1F31F}"/>
              </a:ext>
            </a:extLst>
          </p:cNvPr>
          <p:cNvCxnSpPr>
            <a:cxnSpLocks/>
            <a:stCxn id="129" idx="1"/>
            <a:endCxn id="111" idx="3"/>
          </p:cNvCxnSpPr>
          <p:nvPr/>
        </p:nvCxnSpPr>
        <p:spPr>
          <a:xfrm flipH="1" flipV="1">
            <a:off x="1063330" y="1848239"/>
            <a:ext cx="1733032" cy="6729"/>
          </a:xfrm>
          <a:prstGeom prst="line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78">
            <a:extLst>
              <a:ext uri="{FF2B5EF4-FFF2-40B4-BE49-F238E27FC236}">
                <a16:creationId xmlns:a16="http://schemas.microsoft.com/office/drawing/2014/main" id="{53F7BE86-AF38-4C03-B3A8-ECAD81A76FDA}"/>
              </a:ext>
            </a:extLst>
          </p:cNvPr>
          <p:cNvSpPr/>
          <p:nvPr/>
        </p:nvSpPr>
        <p:spPr>
          <a:xfrm>
            <a:off x="651850" y="1641130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mail" title="Icon of an envelope">
            <a:extLst>
              <a:ext uri="{FF2B5EF4-FFF2-40B4-BE49-F238E27FC236}">
                <a16:creationId xmlns:a16="http://schemas.microsoft.com/office/drawing/2014/main" id="{0063741E-ED05-43AF-9F87-0353D28B41E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2460" y="1771321"/>
            <a:ext cx="210259" cy="131028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rgbClr val="5B9BD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algn="ctr" defTabSz="837901"/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Rounded Rectangle 180">
            <a:extLst>
              <a:ext uri="{FF2B5EF4-FFF2-40B4-BE49-F238E27FC236}">
                <a16:creationId xmlns:a16="http://schemas.microsoft.com/office/drawing/2014/main" id="{B0655089-FBF8-46F4-8765-098407508FC5}"/>
              </a:ext>
            </a:extLst>
          </p:cNvPr>
          <p:cNvSpPr/>
          <p:nvPr/>
        </p:nvSpPr>
        <p:spPr>
          <a:xfrm>
            <a:off x="1523616" y="1643859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people_4" title="Icon of a person">
            <a:extLst>
              <a:ext uri="{FF2B5EF4-FFF2-40B4-BE49-F238E27FC236}">
                <a16:creationId xmlns:a16="http://schemas.microsoft.com/office/drawing/2014/main" id="{EA094B7F-DBE5-422B-B058-3C4CE95816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56661" y="1753862"/>
            <a:ext cx="145391" cy="16254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rgbClr val="5B9BD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Rounded Rectangle 184">
            <a:extLst>
              <a:ext uri="{FF2B5EF4-FFF2-40B4-BE49-F238E27FC236}">
                <a16:creationId xmlns:a16="http://schemas.microsoft.com/office/drawing/2014/main" id="{D8A27733-525A-4D32-B116-9E6D4F699BC6}"/>
              </a:ext>
            </a:extLst>
          </p:cNvPr>
          <p:cNvSpPr/>
          <p:nvPr/>
        </p:nvSpPr>
        <p:spPr>
          <a:xfrm>
            <a:off x="10004977" y="1792828"/>
            <a:ext cx="99753" cy="997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Rounded Rectangle 185">
            <a:extLst>
              <a:ext uri="{FF2B5EF4-FFF2-40B4-BE49-F238E27FC236}">
                <a16:creationId xmlns:a16="http://schemas.microsoft.com/office/drawing/2014/main" id="{D8D3E880-3B45-4D39-929E-5258DC519D29}"/>
              </a:ext>
            </a:extLst>
          </p:cNvPr>
          <p:cNvSpPr/>
          <p:nvPr/>
        </p:nvSpPr>
        <p:spPr>
          <a:xfrm>
            <a:off x="10611138" y="1792828"/>
            <a:ext cx="99753" cy="997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7" name="Rounded Rectangle 186">
            <a:extLst>
              <a:ext uri="{FF2B5EF4-FFF2-40B4-BE49-F238E27FC236}">
                <a16:creationId xmlns:a16="http://schemas.microsoft.com/office/drawing/2014/main" id="{8CD8F741-194C-4F29-A803-D5973B792333}"/>
              </a:ext>
            </a:extLst>
          </p:cNvPr>
          <p:cNvSpPr/>
          <p:nvPr/>
        </p:nvSpPr>
        <p:spPr>
          <a:xfrm>
            <a:off x="8627399" y="1796003"/>
            <a:ext cx="99753" cy="9975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8" name="Rounded Rectangle 187">
            <a:extLst>
              <a:ext uri="{FF2B5EF4-FFF2-40B4-BE49-F238E27FC236}">
                <a16:creationId xmlns:a16="http://schemas.microsoft.com/office/drawing/2014/main" id="{ADBFCD06-09DE-4D6C-BDF8-DEB0776018CE}"/>
              </a:ext>
            </a:extLst>
          </p:cNvPr>
          <p:cNvSpPr/>
          <p:nvPr/>
        </p:nvSpPr>
        <p:spPr>
          <a:xfrm>
            <a:off x="4031514" y="1114343"/>
            <a:ext cx="411480" cy="414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people_12" title="Icon of three people">
            <a:extLst>
              <a:ext uri="{FF2B5EF4-FFF2-40B4-BE49-F238E27FC236}">
                <a16:creationId xmlns:a16="http://schemas.microsoft.com/office/drawing/2014/main" id="{509D80CC-B07D-43D2-9587-BAF0623B898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07929" y="1234425"/>
            <a:ext cx="258649" cy="220675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rgbClr val="7030A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818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4BC6D61-05FC-4DC5-8D96-085976270C5F}"/>
              </a:ext>
            </a:extLst>
          </p:cNvPr>
          <p:cNvCxnSpPr>
            <a:cxnSpLocks/>
          </p:cNvCxnSpPr>
          <p:nvPr/>
        </p:nvCxnSpPr>
        <p:spPr>
          <a:xfrm flipH="1">
            <a:off x="3489448" y="1845880"/>
            <a:ext cx="5115285" cy="16014"/>
          </a:xfrm>
          <a:prstGeom prst="line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90">
            <a:extLst>
              <a:ext uri="{FF2B5EF4-FFF2-40B4-BE49-F238E27FC236}">
                <a16:creationId xmlns:a16="http://schemas.microsoft.com/office/drawing/2014/main" id="{FD9CF92E-3665-47CA-8619-50A89E2E937B}"/>
              </a:ext>
            </a:extLst>
          </p:cNvPr>
          <p:cNvSpPr/>
          <p:nvPr/>
        </p:nvSpPr>
        <p:spPr>
          <a:xfrm>
            <a:off x="5552766" y="1811880"/>
            <a:ext cx="87284" cy="87284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Rounded Rectangle 192">
            <a:extLst>
              <a:ext uri="{FF2B5EF4-FFF2-40B4-BE49-F238E27FC236}">
                <a16:creationId xmlns:a16="http://schemas.microsoft.com/office/drawing/2014/main" id="{47FC8CDE-1A4D-4CEF-84BD-3BF0DBD64CE8}"/>
              </a:ext>
            </a:extLst>
          </p:cNvPr>
          <p:cNvSpPr/>
          <p:nvPr/>
        </p:nvSpPr>
        <p:spPr>
          <a:xfrm>
            <a:off x="5118648" y="1809524"/>
            <a:ext cx="87284" cy="87284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Rounded Rectangle 193">
            <a:extLst>
              <a:ext uri="{FF2B5EF4-FFF2-40B4-BE49-F238E27FC236}">
                <a16:creationId xmlns:a16="http://schemas.microsoft.com/office/drawing/2014/main" id="{BA39F0AC-405A-4471-8AC9-7D2E6EA7042B}"/>
              </a:ext>
            </a:extLst>
          </p:cNvPr>
          <p:cNvSpPr/>
          <p:nvPr/>
        </p:nvSpPr>
        <p:spPr>
          <a:xfrm>
            <a:off x="4031514" y="1640914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" name="people_4" title="Icon of a person">
            <a:extLst>
              <a:ext uri="{FF2B5EF4-FFF2-40B4-BE49-F238E27FC236}">
                <a16:creationId xmlns:a16="http://schemas.microsoft.com/office/drawing/2014/main" id="{DC4DDE42-3DAF-493F-94EA-35B2CCD693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46397" y="1733301"/>
            <a:ext cx="181713" cy="2031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rgbClr val="5095D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defTabSz="837901"/>
            <a:endParaRPr lang="en-US" sz="818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6" name="Curved Connector 174">
            <a:extLst>
              <a:ext uri="{FF2B5EF4-FFF2-40B4-BE49-F238E27FC236}">
                <a16:creationId xmlns:a16="http://schemas.microsoft.com/office/drawing/2014/main" id="{438C4D9A-B5C3-4C9D-A562-411D70A1724F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8076509" y="1310809"/>
            <a:ext cx="550890" cy="535071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E88A234-AF00-48C3-9A51-C737685197DA}"/>
              </a:ext>
            </a:extLst>
          </p:cNvPr>
          <p:cNvCxnSpPr>
            <a:cxnSpLocks/>
          </p:cNvCxnSpPr>
          <p:nvPr/>
        </p:nvCxnSpPr>
        <p:spPr>
          <a:xfrm flipH="1">
            <a:off x="3185329" y="1861894"/>
            <a:ext cx="3041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51">
            <a:extLst>
              <a:ext uri="{FF2B5EF4-FFF2-40B4-BE49-F238E27FC236}">
                <a16:creationId xmlns:a16="http://schemas.microsoft.com/office/drawing/2014/main" id="{78E0E4CF-9582-4C8E-BEC4-B8559CC973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82749" y="1318352"/>
            <a:ext cx="561109" cy="53899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95">
            <a:extLst>
              <a:ext uri="{FF2B5EF4-FFF2-40B4-BE49-F238E27FC236}">
                <a16:creationId xmlns:a16="http://schemas.microsoft.com/office/drawing/2014/main" id="{7A4FF9D0-48D5-449D-97D4-7ADA32C80764}"/>
              </a:ext>
            </a:extLst>
          </p:cNvPr>
          <p:cNvSpPr/>
          <p:nvPr/>
        </p:nvSpPr>
        <p:spPr>
          <a:xfrm>
            <a:off x="2796362" y="1647859"/>
            <a:ext cx="411480" cy="414217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0" name="mail" title="Icon of an envelope">
            <a:extLst>
              <a:ext uri="{FF2B5EF4-FFF2-40B4-BE49-F238E27FC236}">
                <a16:creationId xmlns:a16="http://schemas.microsoft.com/office/drawing/2014/main" id="{2F8C4A74-28CD-465C-B3A3-468B0B0543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96973" y="1782437"/>
            <a:ext cx="210259" cy="131028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rgbClr val="5B9BD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79490" tIns="39745" rIns="79490" bIns="39745" numCol="1" anchor="t" anchorCtr="0" compatLnSpc="1">
            <a:prstTxWarp prst="textNoShape">
              <a:avLst/>
            </a:prstTxWarp>
          </a:bodyPr>
          <a:lstStyle/>
          <a:p>
            <a:pPr algn="ctr" defTabSz="837901"/>
            <a:endParaRPr lang="en-US" sz="818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Freeform 358">
            <a:extLst>
              <a:ext uri="{FF2B5EF4-FFF2-40B4-BE49-F238E27FC236}">
                <a16:creationId xmlns:a16="http://schemas.microsoft.com/office/drawing/2014/main" id="{62EEFF04-3F3B-42DC-A5ED-4709842E02D7}"/>
              </a:ext>
            </a:extLst>
          </p:cNvPr>
          <p:cNvSpPr/>
          <p:nvPr/>
        </p:nvSpPr>
        <p:spPr>
          <a:xfrm>
            <a:off x="1927031" y="2071383"/>
            <a:ext cx="913024" cy="404249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Admin Layanan dan perwakilan* Microsoft adalah yang pertama mendaftar</a:t>
            </a:r>
          </a:p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818" dirty="0">
              <a:solidFill>
                <a:srgbClr val="5B9BD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Freeform 227">
            <a:extLst>
              <a:ext uri="{FF2B5EF4-FFF2-40B4-BE49-F238E27FC236}">
                <a16:creationId xmlns:a16="http://schemas.microsoft.com/office/drawing/2014/main" id="{60F5A19E-77E8-4DE4-8444-A88D3812673B}"/>
              </a:ext>
            </a:extLst>
          </p:cNvPr>
          <p:cNvSpPr/>
          <p:nvPr/>
        </p:nvSpPr>
        <p:spPr>
          <a:xfrm>
            <a:off x="10693601" y="1832662"/>
            <a:ext cx="1122843" cy="443646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chemeClr val="bg1"/>
                </a:solidFill>
                <a:latin typeface="Segoe UI" panose="020B0502040204020203" pitchFamily="34" charset="0"/>
              </a:rPr>
              <a:t>Kunjungi Pusat Sumber Informasi: https://aka.ms/sh-rc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F8D64C0-EEBD-40C7-B526-00459C7AC380}"/>
              </a:ext>
            </a:extLst>
          </p:cNvPr>
          <p:cNvSpPr/>
          <p:nvPr/>
        </p:nvSpPr>
        <p:spPr>
          <a:xfrm>
            <a:off x="9251949" y="3401644"/>
            <a:ext cx="2818131" cy="716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  <a:buClr>
                <a:srgbClr val="5B9BD5"/>
              </a:buClr>
              <a:buSzTx/>
              <a:buFontTx/>
              <a:buNone/>
              <a:tabLst/>
              <a:defRPr/>
            </a:pPr>
            <a:r>
              <a:rPr kumimoji="0" lang="id-ID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</a:rPr>
              <a:t> 3)   Kunjungi Pusat Sumber Informasi</a:t>
            </a:r>
          </a:p>
          <a:p>
            <a:pPr marL="374063" marR="0" lvl="0" indent="-311719" defTabSz="837901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jelajahi Pusat Sumber Informasi 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4"/>
              </a:rPr>
              <a:t>https://aka.ms/sh-rc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 untuk mempelajari lebih lanjut.</a:t>
            </a:r>
          </a:p>
        </p:txBody>
      </p:sp>
      <p:sp>
        <p:nvSpPr>
          <p:cNvPr id="71" name="Freeform 355">
            <a:extLst>
              <a:ext uri="{FF2B5EF4-FFF2-40B4-BE49-F238E27FC236}">
                <a16:creationId xmlns:a16="http://schemas.microsoft.com/office/drawing/2014/main" id="{82EA2CFF-C803-4344-AA49-B9A76D7DB217}"/>
              </a:ext>
            </a:extLst>
          </p:cNvPr>
          <p:cNvSpPr/>
          <p:nvPr/>
        </p:nvSpPr>
        <p:spPr>
          <a:xfrm>
            <a:off x="4450213" y="1774995"/>
            <a:ext cx="699030" cy="462105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marL="0" marR="0" lvl="0" indent="0" algn="l" defTabSz="30912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" panose="020B0502040204020203" pitchFamily="34" charset="0"/>
              </a:rPr>
              <a:t>Pemilik </a:t>
            </a: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Azure /Kontributor</a:t>
            </a:r>
            <a:endParaRPr kumimoji="0" lang="id-ID" sz="818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5" name="Freeform 214">
            <a:extLst>
              <a:ext uri="{FF2B5EF4-FFF2-40B4-BE49-F238E27FC236}">
                <a16:creationId xmlns:a16="http://schemas.microsoft.com/office/drawing/2014/main" id="{91A46DEE-A8B8-43BA-A4C7-84719D6E9CFC}"/>
              </a:ext>
            </a:extLst>
          </p:cNvPr>
          <p:cNvSpPr/>
          <p:nvPr/>
        </p:nvSpPr>
        <p:spPr>
          <a:xfrm>
            <a:off x="7598782" y="1775484"/>
            <a:ext cx="962266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Mengonfigurasi  Penilaian</a:t>
            </a:r>
          </a:p>
        </p:txBody>
      </p:sp>
      <p:sp>
        <p:nvSpPr>
          <p:cNvPr id="134" name="Freeform 216">
            <a:extLst>
              <a:ext uri="{FF2B5EF4-FFF2-40B4-BE49-F238E27FC236}">
                <a16:creationId xmlns:a16="http://schemas.microsoft.com/office/drawing/2014/main" id="{5FF825C5-7C16-453A-B41B-9C41A70C53D0}"/>
              </a:ext>
            </a:extLst>
          </p:cNvPr>
          <p:cNvSpPr/>
          <p:nvPr/>
        </p:nvSpPr>
        <p:spPr>
          <a:xfrm>
            <a:off x="6114184" y="1830885"/>
            <a:ext cx="1472084" cy="445230"/>
          </a:xfrm>
          <a:custGeom>
            <a:avLst/>
            <a:gdLst>
              <a:gd name="connsiteX0" fmla="*/ 0 w 1116686"/>
              <a:gd name="connsiteY0" fmla="*/ 40100 h 400996"/>
              <a:gd name="connsiteX1" fmla="*/ 40100 w 1116686"/>
              <a:gd name="connsiteY1" fmla="*/ 0 h 400996"/>
              <a:gd name="connsiteX2" fmla="*/ 1076586 w 1116686"/>
              <a:gd name="connsiteY2" fmla="*/ 0 h 400996"/>
              <a:gd name="connsiteX3" fmla="*/ 1116686 w 1116686"/>
              <a:gd name="connsiteY3" fmla="*/ 40100 h 400996"/>
              <a:gd name="connsiteX4" fmla="*/ 1116686 w 1116686"/>
              <a:gd name="connsiteY4" fmla="*/ 360896 h 400996"/>
              <a:gd name="connsiteX5" fmla="*/ 1076586 w 1116686"/>
              <a:gd name="connsiteY5" fmla="*/ 400996 h 400996"/>
              <a:gd name="connsiteX6" fmla="*/ 40100 w 1116686"/>
              <a:gd name="connsiteY6" fmla="*/ 400996 h 400996"/>
              <a:gd name="connsiteX7" fmla="*/ 0 w 1116686"/>
              <a:gd name="connsiteY7" fmla="*/ 360896 h 400996"/>
              <a:gd name="connsiteX8" fmla="*/ 0 w 1116686"/>
              <a:gd name="connsiteY8" fmla="*/ 40100 h 40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86" h="400996">
                <a:moveTo>
                  <a:pt x="0" y="40100"/>
                </a:moveTo>
                <a:cubicBezTo>
                  <a:pt x="0" y="17953"/>
                  <a:pt x="17953" y="0"/>
                  <a:pt x="40100" y="0"/>
                </a:cubicBezTo>
                <a:lnTo>
                  <a:pt x="1076586" y="0"/>
                </a:lnTo>
                <a:cubicBezTo>
                  <a:pt x="1098733" y="0"/>
                  <a:pt x="1116686" y="17953"/>
                  <a:pt x="1116686" y="40100"/>
                </a:cubicBezTo>
                <a:lnTo>
                  <a:pt x="1116686" y="360896"/>
                </a:lnTo>
                <a:cubicBezTo>
                  <a:pt x="1116686" y="383043"/>
                  <a:pt x="1098733" y="400996"/>
                  <a:pt x="1076586" y="400996"/>
                </a:cubicBezTo>
                <a:lnTo>
                  <a:pt x="40100" y="400996"/>
                </a:lnTo>
                <a:cubicBezTo>
                  <a:pt x="17953" y="400996"/>
                  <a:pt x="0" y="383043"/>
                  <a:pt x="0" y="360896"/>
                </a:cubicBezTo>
                <a:lnTo>
                  <a:pt x="0" y="401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06" tIns="36706" rIns="36706" bIns="36706" numCol="1" spcCol="1270" anchor="ctr" anchorCtr="0">
            <a:noAutofit/>
          </a:bodyPr>
          <a:lstStyle/>
          <a:p>
            <a:pPr defTabSz="309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d-ID" sz="818" dirty="0">
                <a:solidFill>
                  <a:srgbClr val="5B9BD5"/>
                </a:solidFill>
                <a:latin typeface="Segoe UI" panose="020B0502040204020203" pitchFamily="34" charset="0"/>
              </a:rPr>
              <a:t>Memungkinkan pengguna Services Hub terdaftar untuk berkontribusi dalam Penilaian</a:t>
            </a:r>
          </a:p>
        </p:txBody>
      </p:sp>
      <p:sp>
        <p:nvSpPr>
          <p:cNvPr id="135" name="Rounded Rectangle 217">
            <a:extLst>
              <a:ext uri="{FF2B5EF4-FFF2-40B4-BE49-F238E27FC236}">
                <a16:creationId xmlns:a16="http://schemas.microsoft.com/office/drawing/2014/main" id="{B88ABCF4-5303-47D1-8E2C-1E19A24577D3}"/>
              </a:ext>
            </a:extLst>
          </p:cNvPr>
          <p:cNvSpPr/>
          <p:nvPr/>
        </p:nvSpPr>
        <p:spPr>
          <a:xfrm>
            <a:off x="7538082" y="1796468"/>
            <a:ext cx="89474" cy="97703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Rounded Rectangle 217">
            <a:extLst>
              <a:ext uri="{FF2B5EF4-FFF2-40B4-BE49-F238E27FC236}">
                <a16:creationId xmlns:a16="http://schemas.microsoft.com/office/drawing/2014/main" id="{101C6167-CEA3-4F6A-8299-B60B9E58112D}"/>
              </a:ext>
            </a:extLst>
          </p:cNvPr>
          <p:cNvSpPr/>
          <p:nvPr/>
        </p:nvSpPr>
        <p:spPr>
          <a:xfrm>
            <a:off x="6054056" y="1801232"/>
            <a:ext cx="89474" cy="97703"/>
          </a:xfrm>
          <a:prstGeom prst="roundRect">
            <a:avLst>
              <a:gd name="adj" fmla="val 5000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36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18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85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39EBEBA1-CE85-46B9-B964-0BF8E6DD7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850" y="132956"/>
            <a:ext cx="160597" cy="21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490" tIns="39745" rIns="79490" bIns="3974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7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7EE14F-CC0F-4D9B-A61C-ADBE41971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850" y="331682"/>
            <a:ext cx="160597" cy="21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490" tIns="39745" rIns="79490" bIns="3974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7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9" name="Rectangle 5">
            <a:extLst>
              <a:ext uri="{FF2B5EF4-FFF2-40B4-BE49-F238E27FC236}">
                <a16:creationId xmlns:a16="http://schemas.microsoft.com/office/drawing/2014/main" id="{1D17C5AA-B281-4238-9942-FD87FC2C4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850" y="132956"/>
            <a:ext cx="160597" cy="21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490" tIns="39745" rIns="79490" bIns="39745" numCol="1" anchor="ctr" anchorCtr="0" compatLnSpc="1">
            <a:prstTxWarp prst="textNoShape">
              <a:avLst/>
            </a:prstTxWarp>
            <a:spAutoFit/>
          </a:bodyPr>
          <a:lstStyle/>
          <a:p>
            <a:pPr defTabSz="837901"/>
            <a:endParaRPr lang="en-US" sz="870">
              <a:solidFill>
                <a:srgbClr val="505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FBC770-B475-4626-BE82-EF8F5BDF5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31" y="331682"/>
            <a:ext cx="160597" cy="21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490" tIns="39745" rIns="79490" bIns="39745" numCol="1" anchor="ctr" anchorCtr="0" compatLnSpc="1">
            <a:prstTxWarp prst="textNoShape">
              <a:avLst/>
            </a:prstTxWarp>
            <a:spAutoFit/>
          </a:bodyPr>
          <a:lstStyle/>
          <a:p>
            <a:pPr defTabSz="837901"/>
            <a:endParaRPr lang="en-US" sz="870">
              <a:solidFill>
                <a:srgbClr val="505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107BEE6-417A-466D-814B-6A7BBDDF3BD9}"/>
              </a:ext>
            </a:extLst>
          </p:cNvPr>
          <p:cNvSpPr/>
          <p:nvPr/>
        </p:nvSpPr>
        <p:spPr>
          <a:xfrm>
            <a:off x="193041" y="33440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37901"/>
            <a:r>
              <a:rPr lang="id-ID" sz="2400">
                <a:solidFill>
                  <a:prstClr val="white"/>
                </a:solidFill>
                <a:latin typeface="Segoe UI Semilight" panose="020B0402040204020203" pitchFamily="34" charset="0"/>
              </a:rPr>
              <a:t>Bagaimana Cara…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A04ED59-AE12-4C1B-A276-3295C2F95CFE}"/>
              </a:ext>
            </a:extLst>
          </p:cNvPr>
          <p:cNvSpPr/>
          <p:nvPr/>
        </p:nvSpPr>
        <p:spPr>
          <a:xfrm>
            <a:off x="5659559" y="3168201"/>
            <a:ext cx="3259694" cy="12852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black"/>
                </a:solidFill>
                <a:latin typeface="Segoe UI" panose="020B0502040204020203" pitchFamily="34" charset="0"/>
              </a:rPr>
              <a:t>Mencari ID Akses dan Kata Sandi saya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Dukungan, lalu klik Dukungan Kontak.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Nama Pengguna ID Akses dropdown untuk memverifikasi dan melihat ID Akses Anda.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tampilkan kata sandi untuk melihat kata sandi ID Akses unik Anda.</a:t>
            </a:r>
          </a:p>
          <a:p>
            <a:pPr marL="153262" indent="-153262" defTabSz="837901">
              <a:buFont typeface="+mj-lt"/>
              <a:buAutoNum type="arabicPeriod"/>
            </a:pPr>
            <a:endParaRPr lang="id-ID" sz="818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442A1CF-7A40-4E12-B29B-468B605D334C}"/>
              </a:ext>
            </a:extLst>
          </p:cNvPr>
          <p:cNvSpPr/>
          <p:nvPr/>
        </p:nvSpPr>
        <p:spPr>
          <a:xfrm>
            <a:off x="8682373" y="3168201"/>
            <a:ext cx="3391028" cy="12979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black"/>
                </a:solidFill>
                <a:latin typeface="Segoe UI" panose="020B0502040204020203" pitchFamily="34" charset="0"/>
              </a:rPr>
              <a:t>Atur ulang Kata Sandi saya untuk Dukungan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Dukungan, lalu klik Dukungan Kontak.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dropdown ID Akses, lalu pilih Nama Pengguna untuk memverifikasi dan melihat ID Akses Anda.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tampilkan kata sandi untuk melihat kata sandi ID Akses unik Anda.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Klik Atur Ulang.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53C744C-2410-447B-8B0A-0B2E6B54C6CD}"/>
              </a:ext>
            </a:extLst>
          </p:cNvPr>
          <p:cNvSpPr/>
          <p:nvPr/>
        </p:nvSpPr>
        <p:spPr>
          <a:xfrm>
            <a:off x="8218936" y="969265"/>
            <a:ext cx="2994357" cy="12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>
                <a:latin typeface="Segoe UI" panose="020B0502040204020203" pitchFamily="34" charset="0"/>
              </a:rPr>
              <a:t>Mengaktifkan Pengguna Kontak Dukungan</a:t>
            </a:r>
          </a:p>
          <a:p>
            <a:pPr marL="153262" indent="-153262" defTabSz="837901">
              <a:lnSpc>
                <a:spcPct val="107000"/>
              </a:lnSpc>
              <a:buFont typeface="+mj-lt"/>
              <a:buAutoNum type="arabicPeriod"/>
            </a:pPr>
            <a:r>
              <a:rPr lang="id-ID" sz="900">
                <a:latin typeface="Segoe UI" panose="020B0502040204020203" pitchFamily="34" charset="0"/>
              </a:rPr>
              <a:t>Pada Services Hub, klik Menu Kontrak Menu, lalu klik Kelola Akses.</a:t>
            </a:r>
          </a:p>
          <a:p>
            <a:pPr marL="153262" indent="-153262" defTabSz="837901">
              <a:lnSpc>
                <a:spcPct val="107000"/>
              </a:lnSpc>
              <a:buFont typeface="+mj-lt"/>
              <a:buAutoNum type="arabicPeriod"/>
            </a:pPr>
            <a:r>
              <a:rPr lang="id-ID" sz="900">
                <a:latin typeface="Segoe UI" panose="020B0502040204020203" pitchFamily="34" charset="0"/>
              </a:rPr>
              <a:t>Dari daftar pengguna terdaftar, geser tombol aktif untuk mengaktifkan pengguna sebagai Kontrak Dukungan. Geser ke mati untuk menonaktifkan.</a:t>
            </a:r>
          </a:p>
          <a:p>
            <a:pPr marL="153262" indent="-153262" defTabSz="837901">
              <a:buFont typeface="+mj-lt"/>
              <a:buAutoNum type="arabicPeriod"/>
            </a:pPr>
            <a:endParaRPr lang="id-ID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B2CE5C-CBED-4703-8519-FABDBAFFD2F1}"/>
              </a:ext>
            </a:extLst>
          </p:cNvPr>
          <p:cNvGrpSpPr/>
          <p:nvPr/>
        </p:nvGrpSpPr>
        <p:grpSpPr>
          <a:xfrm>
            <a:off x="5803977" y="2549689"/>
            <a:ext cx="4830016" cy="572774"/>
            <a:chOff x="541364" y="3046186"/>
            <a:chExt cx="4830016" cy="572774"/>
          </a:xfrm>
        </p:grpSpPr>
        <p:sp>
          <p:nvSpPr>
            <p:cNvPr id="146" name="Title 1">
              <a:extLst>
                <a:ext uri="{FF2B5EF4-FFF2-40B4-BE49-F238E27FC236}">
                  <a16:creationId xmlns:a16="http://schemas.microsoft.com/office/drawing/2014/main" id="{E5460591-5E1D-4822-9ED4-C0FB7485B57A}"/>
                </a:ext>
              </a:extLst>
            </p:cNvPr>
            <p:cNvSpPr txBox="1">
              <a:spLocks/>
            </p:cNvSpPr>
            <p:nvPr/>
          </p:nvSpPr>
          <p:spPr>
            <a:xfrm>
              <a:off x="735619" y="3046186"/>
              <a:ext cx="4635761" cy="572774"/>
            </a:xfrm>
            <a:prstGeom prst="rect">
              <a:avLst/>
            </a:prstGeom>
          </p:spPr>
          <p:txBody>
            <a:bodyPr vert="horz" lIns="124691" tIns="62345" rIns="124691" bIns="62345" rtlCol="0" anchor="ctr">
              <a:normAutofit fontScale="97500"/>
            </a:bodyPr>
            <a:lstStyle>
              <a:lvl1pPr algn="l" defTabSz="67053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2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335"/>
              <a:r>
                <a:rPr lang="id-ID" sz="16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Kontak Dukungan</a:t>
              </a:r>
              <a:br>
                <a:rPr dirty="0"/>
              </a:br>
              <a:r>
                <a:rPr lang="id-ID" sz="800" dirty="0">
                  <a:solidFill>
                    <a:schemeClr val="bg1">
                      <a:lumMod val="50000"/>
                    </a:schemeClr>
                  </a:solidFill>
                  <a:latin typeface="Segeo UI"/>
                </a:rPr>
                <a:t>Kontak Dukungan dapat membuka dan melihat insiden dukungan via Services Hub..  </a:t>
              </a:r>
            </a:p>
          </p:txBody>
        </p:sp>
        <p:sp>
          <p:nvSpPr>
            <p:cNvPr id="148" name="Telemarketer_E7B9" title="Icon of a person wearing a headset">
              <a:extLst>
                <a:ext uri="{FF2B5EF4-FFF2-40B4-BE49-F238E27FC236}">
                  <a16:creationId xmlns:a16="http://schemas.microsoft.com/office/drawing/2014/main" id="{423AA37D-1285-463D-A4C2-E8C187D44B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1364" y="3172310"/>
              <a:ext cx="243261" cy="290120"/>
            </a:xfrm>
            <a:custGeom>
              <a:avLst/>
              <a:gdLst>
                <a:gd name="T0" fmla="*/ 0 w 3250"/>
                <a:gd name="T1" fmla="*/ 3875 h 3875"/>
                <a:gd name="T2" fmla="*/ 1625 w 3250"/>
                <a:gd name="T3" fmla="*/ 2250 h 3875"/>
                <a:gd name="T4" fmla="*/ 3250 w 3250"/>
                <a:gd name="T5" fmla="*/ 3875 h 3875"/>
                <a:gd name="T6" fmla="*/ 750 w 3250"/>
                <a:gd name="T7" fmla="*/ 1750 h 3875"/>
                <a:gd name="T8" fmla="*/ 750 w 3250"/>
                <a:gd name="T9" fmla="*/ 750 h 3875"/>
                <a:gd name="T10" fmla="*/ 500 w 3250"/>
                <a:gd name="T11" fmla="*/ 500 h 3875"/>
                <a:gd name="T12" fmla="*/ 250 w 3250"/>
                <a:gd name="T13" fmla="*/ 750 h 3875"/>
                <a:gd name="T14" fmla="*/ 250 w 3250"/>
                <a:gd name="T15" fmla="*/ 1500 h 3875"/>
                <a:gd name="T16" fmla="*/ 500 w 3250"/>
                <a:gd name="T17" fmla="*/ 1750 h 3875"/>
                <a:gd name="T18" fmla="*/ 1500 w 3250"/>
                <a:gd name="T19" fmla="*/ 1750 h 3875"/>
                <a:gd name="T20" fmla="*/ 690 w 3250"/>
                <a:gd name="T21" fmla="*/ 1751 h 3875"/>
                <a:gd name="T22" fmla="*/ 1625 w 3250"/>
                <a:gd name="T23" fmla="*/ 2250 h 3875"/>
                <a:gd name="T24" fmla="*/ 2750 w 3250"/>
                <a:gd name="T25" fmla="*/ 1125 h 3875"/>
                <a:gd name="T26" fmla="*/ 1625 w 3250"/>
                <a:gd name="T27" fmla="*/ 0 h 3875"/>
                <a:gd name="T28" fmla="*/ 689 w 3250"/>
                <a:gd name="T29" fmla="*/ 500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0" h="3875">
                  <a:moveTo>
                    <a:pt x="0" y="3875"/>
                  </a:moveTo>
                  <a:cubicBezTo>
                    <a:pt x="0" y="2978"/>
                    <a:pt x="728" y="2250"/>
                    <a:pt x="1625" y="2250"/>
                  </a:cubicBezTo>
                  <a:cubicBezTo>
                    <a:pt x="2522" y="2250"/>
                    <a:pt x="3250" y="2978"/>
                    <a:pt x="3250" y="3875"/>
                  </a:cubicBezTo>
                  <a:moveTo>
                    <a:pt x="750" y="1750"/>
                  </a:moveTo>
                  <a:cubicBezTo>
                    <a:pt x="750" y="750"/>
                    <a:pt x="750" y="750"/>
                    <a:pt x="750" y="750"/>
                  </a:cubicBezTo>
                  <a:cubicBezTo>
                    <a:pt x="750" y="612"/>
                    <a:pt x="638" y="500"/>
                    <a:pt x="500" y="500"/>
                  </a:cubicBezTo>
                  <a:cubicBezTo>
                    <a:pt x="362" y="500"/>
                    <a:pt x="250" y="612"/>
                    <a:pt x="250" y="750"/>
                  </a:cubicBezTo>
                  <a:cubicBezTo>
                    <a:pt x="250" y="1500"/>
                    <a:pt x="250" y="1500"/>
                    <a:pt x="250" y="1500"/>
                  </a:cubicBezTo>
                  <a:cubicBezTo>
                    <a:pt x="250" y="1638"/>
                    <a:pt x="362" y="1750"/>
                    <a:pt x="500" y="1750"/>
                  </a:cubicBezTo>
                  <a:cubicBezTo>
                    <a:pt x="1500" y="1750"/>
                    <a:pt x="1500" y="1750"/>
                    <a:pt x="1500" y="1750"/>
                  </a:cubicBezTo>
                  <a:moveTo>
                    <a:pt x="690" y="1751"/>
                  </a:moveTo>
                  <a:cubicBezTo>
                    <a:pt x="892" y="2052"/>
                    <a:pt x="1235" y="2250"/>
                    <a:pt x="1625" y="2250"/>
                  </a:cubicBezTo>
                  <a:cubicBezTo>
                    <a:pt x="2246" y="2250"/>
                    <a:pt x="2750" y="1746"/>
                    <a:pt x="2750" y="1125"/>
                  </a:cubicBezTo>
                  <a:cubicBezTo>
                    <a:pt x="2750" y="504"/>
                    <a:pt x="2246" y="0"/>
                    <a:pt x="1625" y="0"/>
                  </a:cubicBezTo>
                  <a:cubicBezTo>
                    <a:pt x="1235" y="0"/>
                    <a:pt x="891" y="199"/>
                    <a:pt x="689" y="500"/>
                  </a:cubicBezTo>
                </a:path>
              </a:pathLst>
            </a:custGeom>
            <a:noFill/>
            <a:ln w="22225" cap="sq">
              <a:solidFill>
                <a:srgbClr val="00BCF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108395" tIns="54198" rIns="108395" bIns="54198" numCol="1" anchor="t" anchorCtr="0" compatLnSpc="1">
              <a:prstTxWarp prst="textNoShape">
                <a:avLst/>
              </a:prstTxWarp>
            </a:bodyPr>
            <a:lstStyle/>
            <a:p>
              <a:pPr defTabSz="837901"/>
              <a:endParaRPr lang="en-US" sz="682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AB6CDC6-DFEC-40C3-B7BA-C7514BB15905}"/>
              </a:ext>
            </a:extLst>
          </p:cNvPr>
          <p:cNvSpPr/>
          <p:nvPr/>
        </p:nvSpPr>
        <p:spPr>
          <a:xfrm>
            <a:off x="349841" y="5016653"/>
            <a:ext cx="3315714" cy="10618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50000"/>
              </a:lnSpc>
            </a:pPr>
            <a:r>
              <a:rPr lang="id-ID" sz="1200" b="1" dirty="0">
                <a:solidFill>
                  <a:prstClr val="black"/>
                </a:solidFill>
                <a:latin typeface="Segoe UI" panose="020B0502040204020203" pitchFamily="34" charset="0"/>
              </a:rPr>
              <a:t>Pelajari</a:t>
            </a:r>
          </a:p>
          <a:p>
            <a:pPr marL="151530" indent="-151530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Baca “Memulai Penilaian” (</a:t>
            </a:r>
            <a:r>
              <a:rPr lang="id-ID" sz="900" u="sng" dirty="0">
                <a:solidFill>
                  <a:prstClr val="black"/>
                </a:solidFill>
                <a:latin typeface="Segoe UI" panose="020B0502040204020203" pitchFamily="34" charset="0"/>
                <a:hlinkClick r:id="rId3"/>
              </a:rPr>
              <a:t>https://aka.ms/sh-rc-gsa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 </a:t>
            </a:r>
          </a:p>
          <a:p>
            <a:pPr marL="151530" indent="-151530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Saksikan video “Prakonfigurasi Penilaian Atas Permintaan” di sini (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  <a:hlinkClick r:id="rId4"/>
              </a:rPr>
              <a:t>https://aka.ms/sh-rcassessments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 pada bagian video di halaman ini.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ABF0A40-AAF7-4F3C-8859-DA4B8C382311}"/>
              </a:ext>
            </a:extLst>
          </p:cNvPr>
          <p:cNvSpPr/>
          <p:nvPr/>
        </p:nvSpPr>
        <p:spPr>
          <a:xfrm>
            <a:off x="8335227" y="5104928"/>
            <a:ext cx="3551080" cy="10584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black"/>
                </a:solidFill>
                <a:latin typeface="Segoe UI" panose="020B0502040204020203" pitchFamily="34" charset="0"/>
              </a:rPr>
              <a:t>Mengonfigurasi Penilaian Atas Permintaan</a:t>
            </a:r>
          </a:p>
          <a:p>
            <a:pPr marL="153262" indent="-153262" defTabSz="837901">
              <a:lnSpc>
                <a:spcPct val="107000"/>
              </a:lnSpc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Pada Services Hub, klik Menu Kesehatan lalu Penilaian.</a:t>
            </a:r>
          </a:p>
          <a:p>
            <a:pPr marL="153262" indent="-153262" defTabSz="837901">
              <a:lnSpc>
                <a:spcPct val="107000"/>
              </a:lnSpc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Pilih Penilaian yang ingin Anda tambahkan/konfigurasikan lalu klik video untuk tutorial pengarahan.</a:t>
            </a:r>
          </a:p>
          <a:p>
            <a:pPr marL="153262" indent="-153262" defTabSz="837901">
              <a:lnSpc>
                <a:spcPct val="107000"/>
              </a:lnSpc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Ikuti langkah-langkah yang diuraikan pada halaman konfigurasi penilaian dan dokumen pendukung.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E8F3BC8-CEA5-4195-9FE0-9F53C02236EC}"/>
              </a:ext>
            </a:extLst>
          </p:cNvPr>
          <p:cNvSpPr/>
          <p:nvPr/>
        </p:nvSpPr>
        <p:spPr>
          <a:xfrm>
            <a:off x="3859573" y="5104928"/>
            <a:ext cx="4475654" cy="13444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black"/>
                </a:solidFill>
                <a:latin typeface="Segoe UI" panose="020B0502040204020203" pitchFamily="34" charset="0"/>
              </a:rPr>
              <a:t>Menambahkan Pengguna ke Penilaian Atas Permintaan Azure</a:t>
            </a:r>
          </a:p>
          <a:p>
            <a:pPr marL="151530" indent="-151530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Tambahkan pengguna ke Azure berlangganan Anda (</a:t>
            </a:r>
            <a:r>
              <a:rPr lang="id-ID" sz="900" u="sng" dirty="0">
                <a:solidFill>
                  <a:prstClr val="black"/>
                </a:solidFill>
                <a:latin typeface="Segoe UI" panose="020B0502040204020203" pitchFamily="34" charset="0"/>
                <a:hlinkClick r:id="rId5"/>
              </a:rPr>
              <a:t>https://aka.ms/sh-rc-aas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). </a:t>
            </a:r>
          </a:p>
          <a:p>
            <a:pPr marL="151530" indent="-151530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Menambahkan pengguna Dukungan Microsoft di Analisis Catatan Azure (</a:t>
            </a:r>
            <a:r>
              <a:rPr lang="id-ID" sz="900" u="sng" dirty="0">
                <a:solidFill>
                  <a:prstClr val="black"/>
                </a:solidFill>
                <a:latin typeface="Segoe UI" panose="020B0502040204020203" pitchFamily="34" charset="0"/>
                <a:hlinkClick r:id="rId5"/>
              </a:rPr>
              <a:t>https://aka.ms/sh-rc-sua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). </a:t>
            </a:r>
            <a:endParaRPr lang="id-ID" sz="900" u="sng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51530" indent="-151530" defTabSz="837901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Mengautentikasi pemegang Akun Microsoft (MSA)</a:t>
            </a:r>
            <a:br>
              <a:rPr dirty="0"/>
            </a:b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ke Azure (</a:t>
            </a:r>
            <a:r>
              <a:rPr lang="id-ID" sz="900" u="sng" dirty="0">
                <a:solidFill>
                  <a:prstClr val="black"/>
                </a:solidFill>
                <a:latin typeface="Segoe UI" panose="020B0502040204020203" pitchFamily="34" charset="0"/>
                <a:hlinkClick r:id="rId6"/>
              </a:rPr>
              <a:t>https://aka.ms/sh-rc-msa</a:t>
            </a:r>
            <a:r>
              <a:rPr lang="id-ID" sz="900" dirty="0">
                <a:solidFill>
                  <a:prstClr val="black"/>
                </a:solidFill>
                <a:latin typeface="Segoe UI" panose="020B0502040204020203" pitchFamily="34" charset="0"/>
              </a:rPr>
              <a:t>). </a:t>
            </a:r>
          </a:p>
          <a:p>
            <a:pPr marL="151530" indent="-151530" defTabSz="837901">
              <a:buFont typeface="+mj-lt"/>
              <a:buAutoNum type="arabicPeriod"/>
            </a:pPr>
            <a:endParaRPr lang="id-ID" sz="818" dirty="0">
              <a:solidFill>
                <a:prstClr val="black"/>
              </a:solidFill>
              <a:highlight>
                <a:srgbClr val="FFFF00"/>
              </a:highligh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A809C8-4516-4E59-8F3E-D3731744CA53}"/>
              </a:ext>
            </a:extLst>
          </p:cNvPr>
          <p:cNvGrpSpPr/>
          <p:nvPr/>
        </p:nvGrpSpPr>
        <p:grpSpPr>
          <a:xfrm>
            <a:off x="370571" y="4495755"/>
            <a:ext cx="7416637" cy="692662"/>
            <a:chOff x="575522" y="4661180"/>
            <a:chExt cx="7416637" cy="692662"/>
          </a:xfrm>
        </p:grpSpPr>
        <p:sp>
          <p:nvSpPr>
            <p:cNvPr id="149" name="Title 1">
              <a:extLst>
                <a:ext uri="{FF2B5EF4-FFF2-40B4-BE49-F238E27FC236}">
                  <a16:creationId xmlns:a16="http://schemas.microsoft.com/office/drawing/2014/main" id="{383520AE-24A4-4531-A814-8E71AD461537}"/>
                </a:ext>
              </a:extLst>
            </p:cNvPr>
            <p:cNvSpPr txBox="1">
              <a:spLocks/>
            </p:cNvSpPr>
            <p:nvPr/>
          </p:nvSpPr>
          <p:spPr>
            <a:xfrm>
              <a:off x="761348" y="4661180"/>
              <a:ext cx="7230811" cy="692662"/>
            </a:xfrm>
            <a:prstGeom prst="rect">
              <a:avLst/>
            </a:prstGeom>
          </p:spPr>
          <p:txBody>
            <a:bodyPr vert="horz" lIns="124691" tIns="62345" rIns="124691" bIns="62345" rtlCol="0" anchor="ctr">
              <a:noAutofit/>
            </a:bodyPr>
            <a:lstStyle>
              <a:lvl1pPr algn="l" defTabSz="67053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2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335"/>
              <a:r>
                <a:rPr lang="id-ID" sz="150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</a:rPr>
                <a:t>Pemilik Azure/Kontributor</a:t>
              </a:r>
              <a:br>
                <a:rPr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id-ID" sz="818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</a:rPr>
                <a:t>Mengelola konfigurasi dan izin penilaian atas permintaan dari Services Hub ke ruang kerja Analisis Catatan Azure Microsoft. </a:t>
              </a:r>
              <a:r>
                <a:rPr lang="id-ID" sz="818" b="1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</a:rPr>
                <a:t> </a:t>
              </a:r>
              <a:endParaRPr lang="id-ID" sz="818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50" name="people_4" title="Icon of a person">
              <a:extLst>
                <a:ext uri="{FF2B5EF4-FFF2-40B4-BE49-F238E27FC236}">
                  <a16:creationId xmlns:a16="http://schemas.microsoft.com/office/drawing/2014/main" id="{0F830B44-6D24-4E7C-AB0D-0D629E5DA57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522" y="4854082"/>
              <a:ext cx="223066" cy="24938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22225" cap="sq">
              <a:solidFill>
                <a:srgbClr val="BAD80A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9490" tIns="39745" rIns="79490" bIns="39745" numCol="1" anchor="t" anchorCtr="0" compatLnSpc="1">
              <a:prstTxWarp prst="textNoShape">
                <a:avLst/>
              </a:prstTxWarp>
            </a:bodyPr>
            <a:lstStyle/>
            <a:p>
              <a:pPr defTabSz="837901"/>
              <a:endParaRPr lang="en-US" sz="1051">
                <a:solidFill>
                  <a:schemeClr val="bg1">
                    <a:lumMod val="50000"/>
                  </a:schemeClr>
                </a:solidFill>
                <a:latin typeface="Calibri" panose="020F0502020204030204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02BDBF82-29E0-455F-967F-E5716A37957C}"/>
              </a:ext>
            </a:extLst>
          </p:cNvPr>
          <p:cNvSpPr/>
          <p:nvPr/>
        </p:nvSpPr>
        <p:spPr>
          <a:xfrm>
            <a:off x="257451" y="972472"/>
            <a:ext cx="4350059" cy="14364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white"/>
                </a:solidFill>
                <a:latin typeface="Segoe UI" panose="020B0502040204020203" pitchFamily="34" charset="0"/>
              </a:rPr>
              <a:t>Menambahkan Pengguna </a:t>
            </a:r>
            <a:r>
              <a:rPr lang="id-ID" sz="818" b="1" dirty="0">
                <a:solidFill>
                  <a:prstClr val="white"/>
                </a:solidFill>
                <a:latin typeface="Leelawadee UI Semilight" panose="020B0402040204020203" pitchFamily="34" charset="-34"/>
              </a:rPr>
              <a:t> 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white"/>
                </a:solidFill>
                <a:latin typeface="Segoe UI" panose="020B0502040204020203" pitchFamily="34" charset="0"/>
              </a:rPr>
              <a:t>Pada awalnya hanya Admin Layanan atau Manajer Akun Teknis yang dapat menambahkan pengguna di Services Hub.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white"/>
                </a:solidFill>
                <a:latin typeface="Segoe UI" panose="020B0502040204020203" pitchFamily="34" charset="0"/>
              </a:rPr>
              <a:t>Setelah mengundang, setiap pengguna dapat mengundang pengguna lain ke Services Hub.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white"/>
                </a:solidFill>
                <a:latin typeface="Segoe UI" panose="020B0502040204020203" pitchFamily="34" charset="0"/>
              </a:rPr>
              <a:t>Klik Menu Kontrak lalu klik Kelola Akses.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white"/>
                </a:solidFill>
                <a:latin typeface="Segoe UI" panose="020B0502040204020203" pitchFamily="34" charset="0"/>
              </a:rPr>
              <a:t>Masukkan satu email akun kerja atau lebih untuk mengundang pengguna.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white"/>
                </a:solidFill>
                <a:latin typeface="Segoe UI" panose="020B0502040204020203" pitchFamily="34" charset="0"/>
              </a:rPr>
              <a:t>Klik Undang. Gunakan daftar email yang dipisahkan koma untuk mengundang massal.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106F5E-5911-41AF-B212-3E4F9C831368}"/>
              </a:ext>
            </a:extLst>
          </p:cNvPr>
          <p:cNvSpPr/>
          <p:nvPr/>
        </p:nvSpPr>
        <p:spPr>
          <a:xfrm>
            <a:off x="4731727" y="975582"/>
            <a:ext cx="3160009" cy="11594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prstClr val="white"/>
                </a:solidFill>
                <a:latin typeface="Segoe UI" panose="020B0502040204020203" pitchFamily="34" charset="0"/>
              </a:rPr>
              <a:t>Menghapus Pengguna </a:t>
            </a:r>
            <a:r>
              <a:rPr lang="id-ID" sz="1200" b="1" dirty="0">
                <a:solidFill>
                  <a:prstClr val="white"/>
                </a:solidFill>
                <a:latin typeface="Leelawadee UI Semilight" panose="020B0402040204020203" pitchFamily="34" charset="-34"/>
              </a:rPr>
              <a:t> 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white"/>
                </a:solidFill>
                <a:latin typeface="Segoe UI" panose="020B0502040204020203" pitchFamily="34" charset="0"/>
              </a:rPr>
              <a:t>Hanya Admin Layanan atau Manajer Akun Teknis/Kordinator Akun Layanan yang dapat menghapus pengguna di Services Hub. Klik Menu Kontrak lalu klik Kelola Akses</a:t>
            </a:r>
            <a:r>
              <a:rPr lang="en-US" sz="900" dirty="0">
                <a:solidFill>
                  <a:prstClr val="white"/>
                </a:solidFill>
                <a:latin typeface="Segoe UI" panose="020B0502040204020203" pitchFamily="34" charset="0"/>
              </a:rPr>
              <a:t>.</a:t>
            </a:r>
            <a:endParaRPr lang="id-ID" sz="900" dirty="0">
              <a:solidFill>
                <a:prstClr val="white"/>
              </a:solidFill>
              <a:latin typeface="Segoe UI" panose="020B0502040204020203" pitchFamily="34" charset="0"/>
            </a:endParaRP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prstClr val="white"/>
                </a:solidFill>
                <a:latin typeface="Segoe UI" panose="020B0502040204020203" pitchFamily="34" charset="0"/>
              </a:rPr>
              <a:t>Dari daftar pengguna terdaftar, klik tautan hapus untuk menghapus pengguna dari akses Services Hub.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0DFEC6D-BE26-416D-988A-1A201AE34A52}"/>
              </a:ext>
            </a:extLst>
          </p:cNvPr>
          <p:cNvSpPr/>
          <p:nvPr/>
        </p:nvSpPr>
        <p:spPr>
          <a:xfrm>
            <a:off x="2832469" y="3165983"/>
            <a:ext cx="2575798" cy="14237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Mencari Kontak Dukungan saya</a:t>
            </a:r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latin typeface="Leelawadee UI Semilight" panose="020B0402040204020203" pitchFamily="34" charset="-34"/>
              </a:rPr>
              <a:t> 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Pada Services Hub, klik Menu Kontrak lalu klik Detail Kontrak.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Lihat peran kontak Microsoft, Manajer Akun Microsoft, dan Administrator Layanan utama.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Kontak Dukungan akan menampilkan ya pada penggeser jika aktif.</a:t>
            </a:r>
          </a:p>
          <a:p>
            <a:pPr marL="153262" indent="-153262" defTabSz="837901">
              <a:buFont typeface="+mj-lt"/>
              <a:buAutoNum type="arabicPeriod"/>
            </a:pPr>
            <a:endParaRPr lang="id-ID" sz="818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3116E96-02BC-4E69-A5CB-37C25B821F6F}"/>
              </a:ext>
            </a:extLst>
          </p:cNvPr>
          <p:cNvSpPr/>
          <p:nvPr/>
        </p:nvSpPr>
        <p:spPr>
          <a:xfrm>
            <a:off x="322443" y="3165293"/>
            <a:ext cx="2504207" cy="10209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defTabSz="837901">
              <a:lnSpc>
                <a:spcPct val="107000"/>
              </a:lnSpc>
              <a:spcAft>
                <a:spcPts val="300"/>
              </a:spcAft>
            </a:pPr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Mencari Kontak Microsoft saya</a:t>
            </a:r>
            <a:r>
              <a:rPr lang="id-ID" sz="818" b="1" dirty="0">
                <a:solidFill>
                  <a:schemeClr val="bg1">
                    <a:lumMod val="50000"/>
                  </a:schemeClr>
                </a:solidFill>
                <a:latin typeface="Leelawadee UI Semilight" panose="020B0402040204020203" pitchFamily="34" charset="-34"/>
              </a:rPr>
              <a:t> 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Pada Services Hub, klik Menu Kontrak lalu klik Detail Kontrak.</a:t>
            </a:r>
          </a:p>
          <a:p>
            <a:pPr marL="153262" indent="-153262" defTabSz="837901">
              <a:buFont typeface="+mj-lt"/>
              <a:buAutoNum type="arabicPeriod"/>
            </a:pPr>
            <a:r>
              <a:rPr lang="id-ID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Lihat peran kontak Microsoft, Manajer Akun Microsoft, dan Administrator </a:t>
            </a:r>
            <a:br>
              <a:rPr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id-ID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Layanan utama.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269E6-2C64-406C-A6C4-D0609D44F30D}"/>
              </a:ext>
            </a:extLst>
          </p:cNvPr>
          <p:cNvGrpSpPr/>
          <p:nvPr/>
        </p:nvGrpSpPr>
        <p:grpSpPr>
          <a:xfrm>
            <a:off x="363522" y="389208"/>
            <a:ext cx="3526093" cy="655874"/>
            <a:chOff x="612106" y="389208"/>
            <a:chExt cx="3526093" cy="655874"/>
          </a:xfrm>
        </p:grpSpPr>
        <p:sp>
          <p:nvSpPr>
            <p:cNvPr id="153" name="Title 1">
              <a:extLst>
                <a:ext uri="{FF2B5EF4-FFF2-40B4-BE49-F238E27FC236}">
                  <a16:creationId xmlns:a16="http://schemas.microsoft.com/office/drawing/2014/main" id="{7AACA78A-DA20-4ABE-B4A6-7CEEC6D96521}"/>
                </a:ext>
              </a:extLst>
            </p:cNvPr>
            <p:cNvSpPr txBox="1">
              <a:spLocks/>
            </p:cNvSpPr>
            <p:nvPr/>
          </p:nvSpPr>
          <p:spPr>
            <a:xfrm>
              <a:off x="819219" y="389208"/>
              <a:ext cx="3318980" cy="655874"/>
            </a:xfrm>
            <a:prstGeom prst="rect">
              <a:avLst/>
            </a:prstGeom>
          </p:spPr>
          <p:txBody>
            <a:bodyPr vert="horz" lIns="124691" tIns="62345" rIns="124691" bIns="62345" rtlCol="0" anchor="ctr">
              <a:normAutofit fontScale="97500"/>
            </a:bodyPr>
            <a:lstStyle>
              <a:lvl1pPr algn="l" defTabSz="67053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2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335"/>
              <a:r>
                <a:rPr lang="id-ID" sz="1400">
                  <a:solidFill>
                    <a:prstClr val="white"/>
                  </a:solidFill>
                  <a:latin typeface="Segoe UI Light" panose="020B0502040204020203" pitchFamily="34" charset="0"/>
                </a:rPr>
                <a:t>Admin Layanan</a:t>
              </a:r>
              <a:br/>
              <a:r>
                <a:rPr lang="id-ID" sz="818">
                  <a:solidFill>
                    <a:prstClr val="white"/>
                  </a:solidFill>
                  <a:latin typeface="Segoe UI" panose="020B0502040204020203" pitchFamily="34" charset="0"/>
                </a:rPr>
                <a:t> mengelola Pengaktifan pengguna Services Hub.  </a:t>
              </a:r>
              <a:endParaRPr lang="id-ID" sz="818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54" name="people_4" title="Icon of a person">
              <a:extLst>
                <a:ext uri="{FF2B5EF4-FFF2-40B4-BE49-F238E27FC236}">
                  <a16:creationId xmlns:a16="http://schemas.microsoft.com/office/drawing/2014/main" id="{EF784358-11DD-4855-8051-CCA14EA761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2106" y="583133"/>
              <a:ext cx="226681" cy="253424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22225" cap="sq">
              <a:solidFill>
                <a:srgbClr val="FFB9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9490" tIns="39745" rIns="79490" bIns="39745" numCol="1" anchor="t" anchorCtr="0" compatLnSpc="1">
              <a:prstTxWarp prst="textNoShape">
                <a:avLst/>
              </a:prstTxWarp>
            </a:bodyPr>
            <a:lstStyle/>
            <a:p>
              <a:pPr defTabSz="837901"/>
              <a:endParaRPr lang="en-US" sz="105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4EC26C-03E0-4C1D-AEAA-EA40BFB1A5DC}"/>
              </a:ext>
            </a:extLst>
          </p:cNvPr>
          <p:cNvGrpSpPr/>
          <p:nvPr/>
        </p:nvGrpSpPr>
        <p:grpSpPr>
          <a:xfrm>
            <a:off x="349841" y="2511251"/>
            <a:ext cx="6905789" cy="655874"/>
            <a:chOff x="647110" y="235453"/>
            <a:chExt cx="6905789" cy="655874"/>
          </a:xfrm>
        </p:grpSpPr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AF1DCCD9-1346-42ED-BD3B-2DE0D34BA180}"/>
                </a:ext>
              </a:extLst>
            </p:cNvPr>
            <p:cNvSpPr txBox="1">
              <a:spLocks/>
            </p:cNvSpPr>
            <p:nvPr/>
          </p:nvSpPr>
          <p:spPr>
            <a:xfrm>
              <a:off x="1133530" y="235453"/>
              <a:ext cx="6419369" cy="655874"/>
            </a:xfrm>
            <a:prstGeom prst="rect">
              <a:avLst/>
            </a:prstGeom>
          </p:spPr>
          <p:txBody>
            <a:bodyPr vert="horz" lIns="124691" tIns="62345" rIns="124691" bIns="62345" rtlCol="0" anchor="ctr">
              <a:normAutofit fontScale="97500"/>
            </a:bodyPr>
            <a:lstStyle>
              <a:lvl1pPr algn="l" defTabSz="67053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2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Pengguna</a:t>
              </a:r>
              <a:br>
                <a:rPr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kumimoji="0" lang="id-ID" sz="818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Segeo UI"/>
                </a:rPr>
                <a:t>Pengguna Services Hub memiliki akses ke seluruh pengalaman digital online Services Hub.</a:t>
              </a:r>
              <a:endParaRPr kumimoji="0" lang="id-ID" sz="818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people_12" title="Icon of three people">
              <a:extLst>
                <a:ext uri="{FF2B5EF4-FFF2-40B4-BE49-F238E27FC236}">
                  <a16:creationId xmlns:a16="http://schemas.microsoft.com/office/drawing/2014/main" id="{54BED8EC-36D2-4E59-AEAD-00D36C0F50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7110" y="371368"/>
              <a:ext cx="518720" cy="442559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5875" cap="sq">
              <a:solidFill>
                <a:srgbClr val="5C2D9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9490" tIns="39745" rIns="79490" bIns="397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95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42CA245-8776-4576-B3A0-1E7E16807100}"/>
              </a:ext>
            </a:extLst>
          </p:cNvPr>
          <p:cNvCxnSpPr/>
          <p:nvPr/>
        </p:nvCxnSpPr>
        <p:spPr>
          <a:xfrm>
            <a:off x="5547248" y="3026470"/>
            <a:ext cx="0" cy="135087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15EB75-A2D4-4FEE-A68C-98180BD7DCA0}"/>
              </a:ext>
            </a:extLst>
          </p:cNvPr>
          <p:cNvSpPr txBox="1"/>
          <p:nvPr/>
        </p:nvSpPr>
        <p:spPr>
          <a:xfrm>
            <a:off x="6942338" y="131749"/>
            <a:ext cx="5113302" cy="704808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</a:rPr>
              <a:t>Mempelajari lebih lanjut di Pusat Sumber Informasi Services Hub: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200" u="sng" dirty="0">
                <a:solidFill>
                  <a:srgbClr val="0078D7"/>
                </a:solidFill>
              </a:rPr>
              <a:t>http://aka.ms/sh-rc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4F9B05-0334-46E4-9D11-1C37E0178A54}"/>
              </a:ext>
            </a:extLst>
          </p:cNvPr>
          <p:cNvCxnSpPr>
            <a:cxnSpLocks/>
          </p:cNvCxnSpPr>
          <p:nvPr/>
        </p:nvCxnSpPr>
        <p:spPr>
          <a:xfrm>
            <a:off x="434553" y="4530195"/>
            <a:ext cx="11118683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418" y="493360"/>
            <a:ext cx="3699186" cy="751322"/>
          </a:xfrm>
          <a:prstGeom prst="rect">
            <a:avLst/>
          </a:prstGeom>
          <a:noFill/>
        </p:spPr>
        <p:txBody>
          <a:bodyPr wrap="square" lIns="179285" tIns="143428" rIns="179285" bIns="143428" numCol="1" spcCol="0" rtlCol="0">
            <a:spAutoFit/>
          </a:bodyPr>
          <a:lstStyle>
            <a:defPPr>
              <a:defRPr lang="en-GB"/>
            </a:defPPr>
            <a:lvl1pPr algn="l">
              <a:spcBef>
                <a:spcPts val="200"/>
              </a:spcBef>
              <a:spcAft>
                <a:spcPts val="500"/>
              </a:spcAft>
              <a:defRPr sz="1200">
                <a:gradFill>
                  <a:gsLst>
                    <a:gs pos="9474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896386" rtl="0" eaLnBrk="1" fontAlgn="base" latinLnBrk="0" hangingPunct="1">
              <a:lnSpc>
                <a:spcPct val="100000"/>
              </a:lnSpc>
              <a:spcBef>
                <a:spcPts val="196"/>
              </a:spcBef>
              <a:spcAft>
                <a:spcPts val="49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474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Mencetak slide Anda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1" r="4494"/>
          <a:stretch/>
        </p:blipFill>
        <p:spPr>
          <a:xfrm>
            <a:off x="3401135" y="1645170"/>
            <a:ext cx="7894072" cy="41842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63547" y="1337941"/>
            <a:ext cx="2241448" cy="4548848"/>
          </a:xfrm>
          <a:prstGeom prst="rect">
            <a:avLst/>
          </a:prstGeom>
          <a:gradFill>
            <a:gsLst>
              <a:gs pos="3000">
                <a:schemeClr val="bg1"/>
              </a:gs>
              <a:gs pos="46000">
                <a:srgbClr val="FFFFFF">
                  <a:alpha val="49000"/>
                </a:srgbClr>
              </a:gs>
              <a:gs pos="88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1931" y="3237451"/>
            <a:ext cx="2568766" cy="769364"/>
          </a:xfrm>
          <a:prstGeom prst="rect">
            <a:avLst/>
          </a:prstGeom>
          <a:noFill/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l" defTabSz="8963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Klik panah bawah di sebelah Slide Halaman Penuh, lalu pilih </a:t>
            </a:r>
            <a:r>
              <a:rPr kumimoji="0" lang="id-ID" sz="1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C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etak 1 slide </a:t>
            </a:r>
            <a:br>
              <a:rPr dirty="0"/>
            </a:b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per page.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448586" y="3224818"/>
            <a:ext cx="178463" cy="17846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84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3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449749" y="2272659"/>
            <a:ext cx="178463" cy="17846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84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70954" y="2272701"/>
            <a:ext cx="2878967" cy="574865"/>
          </a:xfrm>
          <a:prstGeom prst="rect">
            <a:avLst/>
          </a:prstGeom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l" defTabSz="8963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Di bagian bawah 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Pengaturan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, klik panah bawah di sebelah </a:t>
            </a:r>
            <a:r>
              <a:rPr kumimoji="0" lang="id-ID" sz="1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C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etak Semua Slide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, lalu pilih slide yang ingin Anda cetak.</a:t>
            </a:r>
            <a:endParaRPr kumimoji="0" lang="id-ID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026" name="Picture 2" descr="Image result for mouse curs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10" y="4929087"/>
            <a:ext cx="73146" cy="10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21628" r="78134" b="35429"/>
          <a:stretch/>
        </p:blipFill>
        <p:spPr>
          <a:xfrm>
            <a:off x="3944604" y="2323999"/>
            <a:ext cx="1254981" cy="1920774"/>
          </a:xfrm>
          <a:prstGeom prst="rect">
            <a:avLst/>
          </a:prstGeom>
        </p:spPr>
      </p:pic>
      <p:sp>
        <p:nvSpPr>
          <p:cNvPr id="72" name="Freeform 71"/>
          <p:cNvSpPr/>
          <p:nvPr/>
        </p:nvSpPr>
        <p:spPr bwMode="auto">
          <a:xfrm>
            <a:off x="610708" y="2362712"/>
            <a:ext cx="3496940" cy="646295"/>
          </a:xfrm>
          <a:custGeom>
            <a:avLst/>
            <a:gdLst>
              <a:gd name="connsiteX0" fmla="*/ 0 w 3625850"/>
              <a:gd name="connsiteY0" fmla="*/ 0 h 2162175"/>
              <a:gd name="connsiteX1" fmla="*/ 2727325 w 3625850"/>
              <a:gd name="connsiteY1" fmla="*/ 0 h 2162175"/>
              <a:gd name="connsiteX2" fmla="*/ 3213100 w 3625850"/>
              <a:gd name="connsiteY2" fmla="*/ 2162175 h 2162175"/>
              <a:gd name="connsiteX3" fmla="*/ 3625850 w 36258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850" h="2162175">
                <a:moveTo>
                  <a:pt x="0" y="0"/>
                </a:moveTo>
                <a:lnTo>
                  <a:pt x="2727325" y="0"/>
                </a:lnTo>
                <a:lnTo>
                  <a:pt x="3213100" y="2162175"/>
                </a:lnTo>
                <a:lnTo>
                  <a:pt x="3625850" y="2162175"/>
                </a:lnTo>
              </a:path>
            </a:pathLst>
          </a:custGeom>
          <a:ln w="12700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4112449" y="3236887"/>
            <a:ext cx="981676" cy="170929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10708" y="3314050"/>
            <a:ext cx="3496939" cy="0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4112449" y="3427312"/>
            <a:ext cx="981677" cy="1672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112449" y="2934741"/>
            <a:ext cx="986479" cy="165846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1931" y="3923079"/>
            <a:ext cx="2568766" cy="590900"/>
          </a:xfrm>
          <a:prstGeom prst="rect">
            <a:avLst/>
          </a:prstGeom>
          <a:noFill/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l" defTabSz="8963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Klik panah bawah di sebelah Cetak Kedua Sisi, lalu pilih </a:t>
            </a:r>
            <a:r>
              <a:rPr kumimoji="0" lang="id-ID" sz="1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C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etak Satu Sisi. 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448586" y="3901568"/>
            <a:ext cx="178463" cy="17846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84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4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49749" y="4646098"/>
            <a:ext cx="178463" cy="17846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84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5</a:t>
            </a:r>
          </a:p>
        </p:txBody>
      </p:sp>
      <p:sp>
        <p:nvSpPr>
          <p:cNvPr id="45" name="Freeform 44"/>
          <p:cNvSpPr/>
          <p:nvPr/>
        </p:nvSpPr>
        <p:spPr bwMode="auto">
          <a:xfrm flipV="1">
            <a:off x="627049" y="3502932"/>
            <a:ext cx="3480598" cy="484974"/>
          </a:xfrm>
          <a:custGeom>
            <a:avLst/>
            <a:gdLst>
              <a:gd name="connsiteX0" fmla="*/ 0 w 3625850"/>
              <a:gd name="connsiteY0" fmla="*/ 0 h 2162175"/>
              <a:gd name="connsiteX1" fmla="*/ 2727325 w 3625850"/>
              <a:gd name="connsiteY1" fmla="*/ 0 h 2162175"/>
              <a:gd name="connsiteX2" fmla="*/ 3213100 w 3625850"/>
              <a:gd name="connsiteY2" fmla="*/ 2162175 h 2162175"/>
              <a:gd name="connsiteX3" fmla="*/ 3625850 w 36258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850" h="2162175">
                <a:moveTo>
                  <a:pt x="0" y="0"/>
                </a:moveTo>
                <a:lnTo>
                  <a:pt x="2727325" y="0"/>
                </a:lnTo>
                <a:lnTo>
                  <a:pt x="3213100" y="2162175"/>
                </a:lnTo>
                <a:lnTo>
                  <a:pt x="3625850" y="2162175"/>
                </a:lnTo>
              </a:path>
            </a:pathLst>
          </a:custGeom>
          <a:ln w="12700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9386" y="4569401"/>
            <a:ext cx="2931749" cy="892562"/>
          </a:xfrm>
          <a:prstGeom prst="rect">
            <a:avLst/>
          </a:prstGeom>
          <a:noFill/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l" defTabSz="8963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Klik </a:t>
            </a:r>
            <a:r>
              <a:rPr kumimoji="0" lang="id-ID" sz="1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W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arna</a:t>
            </a:r>
            <a:r>
              <a:rPr lang="id-ID" dirty="0"/>
              <a:t> 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sebagai skema warna </a:t>
            </a:r>
            <a:br>
              <a:rPr dirty="0"/>
            </a:b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untuk hasil cetak. </a:t>
            </a:r>
          </a:p>
          <a:p>
            <a:pPr marL="0" marR="0" lvl="0" indent="0" algn="l" defTabSz="8963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Pada kotak </a:t>
            </a:r>
            <a:r>
              <a:rPr kumimoji="0" lang="id-ID" sz="1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S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alinan 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, masukkan jumlah salinan yang Anda inginkan lalu klik </a:t>
            </a:r>
            <a:r>
              <a:rPr kumimoji="0" lang="id-ID" sz="1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C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etak.</a:t>
            </a:r>
          </a:p>
        </p:txBody>
      </p:sp>
      <p:sp>
        <p:nvSpPr>
          <p:cNvPr id="47" name="Freeform 46"/>
          <p:cNvSpPr/>
          <p:nvPr/>
        </p:nvSpPr>
        <p:spPr bwMode="auto">
          <a:xfrm flipV="1">
            <a:off x="631014" y="4063525"/>
            <a:ext cx="3488872" cy="677238"/>
          </a:xfrm>
          <a:custGeom>
            <a:avLst/>
            <a:gdLst>
              <a:gd name="connsiteX0" fmla="*/ 0 w 3625850"/>
              <a:gd name="connsiteY0" fmla="*/ 0 h 2162175"/>
              <a:gd name="connsiteX1" fmla="*/ 2727325 w 3625850"/>
              <a:gd name="connsiteY1" fmla="*/ 0 h 2162175"/>
              <a:gd name="connsiteX2" fmla="*/ 3213100 w 3625850"/>
              <a:gd name="connsiteY2" fmla="*/ 2162175 h 2162175"/>
              <a:gd name="connsiteX3" fmla="*/ 3625850 w 36258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850" h="2162175">
                <a:moveTo>
                  <a:pt x="0" y="0"/>
                </a:moveTo>
                <a:lnTo>
                  <a:pt x="2727325" y="0"/>
                </a:lnTo>
                <a:lnTo>
                  <a:pt x="3213100" y="2162175"/>
                </a:lnTo>
                <a:lnTo>
                  <a:pt x="3625850" y="2162175"/>
                </a:lnTo>
              </a:path>
            </a:pathLst>
          </a:custGeom>
          <a:ln w="12700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119885" y="3984472"/>
            <a:ext cx="971005" cy="171146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71931" y="1534655"/>
            <a:ext cx="2568766" cy="574865"/>
          </a:xfrm>
          <a:prstGeom prst="rect">
            <a:avLst/>
          </a:prstGeom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l" defTabSz="8963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Di bagian bawah 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Printer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, klik panah bawah lalu pilih </a:t>
            </a:r>
            <a:r>
              <a:rPr kumimoji="0" lang="id-ID" sz="1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P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rinter.</a:t>
            </a:r>
          </a:p>
        </p:txBody>
      </p:sp>
      <p:sp>
        <p:nvSpPr>
          <p:cNvPr id="59" name="Freeform 58"/>
          <p:cNvSpPr/>
          <p:nvPr/>
        </p:nvSpPr>
        <p:spPr bwMode="auto">
          <a:xfrm>
            <a:off x="522655" y="1624120"/>
            <a:ext cx="3601233" cy="933937"/>
          </a:xfrm>
          <a:custGeom>
            <a:avLst/>
            <a:gdLst>
              <a:gd name="connsiteX0" fmla="*/ 0 w 3625850"/>
              <a:gd name="connsiteY0" fmla="*/ 0 h 2162175"/>
              <a:gd name="connsiteX1" fmla="*/ 2727325 w 3625850"/>
              <a:gd name="connsiteY1" fmla="*/ 0 h 2162175"/>
              <a:gd name="connsiteX2" fmla="*/ 3213100 w 3625850"/>
              <a:gd name="connsiteY2" fmla="*/ 2162175 h 2162175"/>
              <a:gd name="connsiteX3" fmla="*/ 3625850 w 36258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850" h="2162175">
                <a:moveTo>
                  <a:pt x="0" y="0"/>
                </a:moveTo>
                <a:lnTo>
                  <a:pt x="2727325" y="0"/>
                </a:lnTo>
                <a:lnTo>
                  <a:pt x="3213100" y="2162175"/>
                </a:lnTo>
                <a:lnTo>
                  <a:pt x="3625850" y="2162175"/>
                </a:lnTo>
              </a:path>
            </a:pathLst>
          </a:custGeom>
          <a:ln w="12700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5969" y="1142030"/>
            <a:ext cx="2703908" cy="463431"/>
          </a:xfrm>
          <a:prstGeom prst="rect">
            <a:avLst/>
          </a:prstGeom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l" defTabSz="8963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Untuk memulai, pada tab file, klik </a:t>
            </a:r>
            <a:r>
              <a:rPr kumimoji="0" lang="id-ID" sz="10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C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</a:rPr>
              <a:t>etak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. </a:t>
            </a:r>
            <a:endParaRPr kumimoji="0" lang="id-ID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448213" y="1539822"/>
            <a:ext cx="178463" cy="17846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84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17535" y="2490880"/>
            <a:ext cx="980046" cy="173919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2655" y="5750600"/>
            <a:ext cx="2814270" cy="535879"/>
          </a:xfrm>
          <a:prstGeom prst="rect">
            <a:avLst/>
          </a:prstGeom>
          <a:noFill/>
        </p:spPr>
        <p:txBody>
          <a:bodyPr wrap="square" lIns="179285" tIns="143428" rIns="179285" bIns="143428" numCol="1" spcCol="0" rtlCol="0">
            <a:spAutoFit/>
          </a:bodyPr>
          <a:lstStyle>
            <a:defPPr>
              <a:defRPr lang="en-GB"/>
            </a:defPPr>
            <a:lvl1pPr algn="l">
              <a:spcBef>
                <a:spcPts val="200"/>
              </a:spcBef>
              <a:spcAft>
                <a:spcPts val="500"/>
              </a:spcAft>
              <a:defRPr sz="1200">
                <a:gradFill>
                  <a:gsLst>
                    <a:gs pos="9474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89638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Tx/>
              <a:buFontTx/>
              <a:buNone/>
              <a:tabLst>
                <a:tab pos="560241" algn="l"/>
              </a:tabLst>
              <a:defRPr/>
            </a:pPr>
            <a:r>
              <a:rPr kumimoji="0" lang="id-ID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Dengan printer lokal Anda memotong dan menggunting jarak putih jika ingin.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202188" y="2515707"/>
            <a:ext cx="4604713" cy="2583674"/>
          </a:xfrm>
          <a:prstGeom prst="rect">
            <a:avLst/>
          </a:prstGeom>
          <a:noFill/>
          <a:ln w="1905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6192978" y="5082986"/>
            <a:ext cx="0" cy="737094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31014" y="5820080"/>
            <a:ext cx="5571174" cy="0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47318" y="67479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Slide dapat dicetak dan digunakan untuk komunikasi pemasaran internal dan eksternal bagi Services Hub. Saat mencetak slide, kami menyarankan slide dicetak di kertas berurukan 8.5” x 11” (22cm x 28cm) dengan orientasi lanskap untuk mendapatkan cetakan berkualitas terbaik.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2733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4F6BF59E-C7AB-4D2C-B602-9844A5FEE556}" type="slidenum">
              <a:rPr lang="en-IN" smtClean="0">
                <a:solidFill>
                  <a:schemeClr val="bg1">
                    <a:lumMod val="50000"/>
                  </a:schemeClr>
                </a:solidFill>
              </a:rPr>
              <a:pPr algn="r"/>
              <a:t>3</a:t>
            </a:fld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394653" y="304199"/>
            <a:ext cx="6821964" cy="9879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5000">
                <a:latin typeface="+mj-lt"/>
              </a:rPr>
              <a:t>Fitur Services Hub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89F169-B844-894E-8CDC-C85E4F0074D9}"/>
              </a:ext>
            </a:extLst>
          </p:cNvPr>
          <p:cNvSpPr txBox="1"/>
          <p:nvPr/>
        </p:nvSpPr>
        <p:spPr>
          <a:xfrm>
            <a:off x="166771" y="2767552"/>
            <a:ext cx="1366969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4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algn="ctr"/>
            <a:r>
              <a:rPr lang="id-ID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Dasbor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2D306B-796D-F244-A891-98E9076D8764}"/>
              </a:ext>
            </a:extLst>
          </p:cNvPr>
          <p:cNvSpPr txBox="1"/>
          <p:nvPr/>
        </p:nvSpPr>
        <p:spPr>
          <a:xfrm>
            <a:off x="1565712" y="2778468"/>
            <a:ext cx="1865577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Detail Kontrak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D5603A1-5229-A642-99BD-1E80F02EE973}"/>
              </a:ext>
            </a:extLst>
          </p:cNvPr>
          <p:cNvSpPr txBox="1"/>
          <p:nvPr/>
        </p:nvSpPr>
        <p:spPr>
          <a:xfrm>
            <a:off x="3500978" y="2711820"/>
            <a:ext cx="1656175" cy="6832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Kesehatan Lingkungan TI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D7A870-E995-DC4B-AF4E-DB82AD35FE6D}"/>
              </a:ext>
            </a:extLst>
          </p:cNvPr>
          <p:cNvSpPr txBox="1"/>
          <p:nvPr/>
        </p:nvSpPr>
        <p:spPr>
          <a:xfrm>
            <a:off x="5219128" y="2711820"/>
            <a:ext cx="1550119" cy="6832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Belajar </a:t>
            </a:r>
            <a:br>
              <a:rPr dirty="0"/>
            </a:br>
            <a:r>
              <a:rPr lang="id-ID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Atas permintaan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00EA8A3-B542-DE47-858D-D395522812DB}"/>
              </a:ext>
            </a:extLst>
          </p:cNvPr>
          <p:cNvSpPr txBox="1"/>
          <p:nvPr/>
        </p:nvSpPr>
        <p:spPr>
          <a:xfrm>
            <a:off x="7032263" y="2824088"/>
            <a:ext cx="1523514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Dukungan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C3457DC-2C2F-CA46-81F7-E6783CC1258E}"/>
              </a:ext>
            </a:extLst>
          </p:cNvPr>
          <p:cNvSpPr txBox="1"/>
          <p:nvPr/>
        </p:nvSpPr>
        <p:spPr>
          <a:xfrm>
            <a:off x="8624282" y="2806501"/>
            <a:ext cx="1812315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4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Katalog Layanan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71BC1DE-F895-5648-92F1-99E645E4E571}"/>
              </a:ext>
            </a:extLst>
          </p:cNvPr>
          <p:cNvSpPr txBox="1"/>
          <p:nvPr/>
        </p:nvSpPr>
        <p:spPr>
          <a:xfrm>
            <a:off x="10353439" y="2815622"/>
            <a:ext cx="1812315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d-ID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Pusat Pembaruan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ED4E565-CA92-FA4F-A905-479A42A2F825}"/>
              </a:ext>
            </a:extLst>
          </p:cNvPr>
          <p:cNvSpPr txBox="1"/>
          <p:nvPr/>
        </p:nvSpPr>
        <p:spPr>
          <a:xfrm>
            <a:off x="5383001" y="3193997"/>
            <a:ext cx="1516175" cy="2465290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b="1">
                <a:solidFill>
                  <a:schemeClr val="bg1">
                    <a:lumMod val="50000"/>
                  </a:schemeClr>
                </a:solidFill>
              </a:rPr>
              <a:t>Mengikuti teknologi dengan pengalaman belajar yang unik</a:t>
            </a:r>
          </a:p>
          <a:p>
            <a:pPr marL="118745" indent="-11874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Mempelajari kapan saja, di mana saja, pada perangkat apa saja</a:t>
            </a:r>
            <a:endParaRPr lang="id-ID" sz="1000">
              <a:solidFill>
                <a:schemeClr val="bg1">
                  <a:lumMod val="50000"/>
                </a:schemeClr>
              </a:solidFill>
              <a:cs typeface="Segoe UI"/>
            </a:endParaRPr>
          </a:p>
          <a:p>
            <a:pPr marL="118745" indent="-11874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Berpartisipasi dalam webcast pengarahan langsung instruktur dan belajar sendiri dengan jalur pembelajaran mandiri</a:t>
            </a:r>
            <a:endParaRPr lang="id-ID" sz="1000">
              <a:solidFill>
                <a:schemeClr val="bg1">
                  <a:lumMod val="50000"/>
                </a:schemeClr>
              </a:solidFill>
              <a:cs typeface="Segoe UI"/>
            </a:endParaRPr>
          </a:p>
          <a:p>
            <a:pPr marL="118745" indent="-11874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Mengakses ke semua pengalaman pembelajaran atas permintaan seperti video dan laboratorium praktik langsung </a:t>
            </a:r>
            <a:endParaRPr lang="id-ID" sz="1000">
              <a:solidFill>
                <a:schemeClr val="bg1">
                  <a:lumMod val="50000"/>
                </a:schemeClr>
              </a:solidFill>
              <a:cs typeface="Segoe U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4CB793D-F29D-494C-85B4-16618A0EF1B3}"/>
              </a:ext>
            </a:extLst>
          </p:cNvPr>
          <p:cNvSpPr txBox="1"/>
          <p:nvPr/>
        </p:nvSpPr>
        <p:spPr>
          <a:xfrm>
            <a:off x="7063049" y="3193997"/>
            <a:ext cx="1638426" cy="2326791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b="1">
                <a:solidFill>
                  <a:schemeClr val="bg1">
                    <a:lumMod val="50000"/>
                  </a:schemeClr>
                </a:solidFill>
              </a:rPr>
              <a:t>Mengelola aktivitas dukungan Microsoft Anda dengan mudah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Lihat data permintaan dukungan dan tren permintaan dukungan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Sebagai kontak dukungan, kelola dukungan, ID Akses, dan kata sandi Anda secara online untuk manajemen permintaan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Mengalihkan siapa yang dapat membuka permintaan dukungan online sebagai administrator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2BC5A6-1ECA-054E-B400-7419BFF88B5F}"/>
              </a:ext>
            </a:extLst>
          </p:cNvPr>
          <p:cNvSpPr txBox="1"/>
          <p:nvPr/>
        </p:nvSpPr>
        <p:spPr>
          <a:xfrm>
            <a:off x="8794687" y="3193997"/>
            <a:ext cx="1575615" cy="2049792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b="1">
                <a:solidFill>
                  <a:schemeClr val="bg1">
                    <a:lumMod val="50000"/>
                  </a:schemeClr>
                </a:solidFill>
              </a:rPr>
              <a:t>Mengemat waktu untuk terhubung ke layanan yang dibutuhkan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Lihat katalog Microsoft Services terbaru secara online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Periksa ketersediaan kursi untuk lokakarya dan kursus online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Klik untuk menghubungi Microsoft untuk memesan kursi atau menjadwalkan Microsoft Services baru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C7368C-C208-1241-B611-B055EEEC7EFD}"/>
              </a:ext>
            </a:extLst>
          </p:cNvPr>
          <p:cNvSpPr txBox="1"/>
          <p:nvPr/>
        </p:nvSpPr>
        <p:spPr>
          <a:xfrm>
            <a:off x="10614847" y="3193997"/>
            <a:ext cx="1482402" cy="2542234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b="1" dirty="0">
                <a:solidFill>
                  <a:schemeClr val="bg1">
                    <a:lumMod val="50000"/>
                  </a:schemeClr>
                </a:solidFill>
              </a:rPr>
              <a:t>Tetap terhubung dan mengikuti perkembangan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
</a:t>
            </a:r>
            <a:br>
              <a:rPr dirty="0"/>
            </a:br>
            <a:r>
              <a:rPr lang="id-ID" sz="1000" b="1" dirty="0">
                <a:solidFill>
                  <a:schemeClr val="bg1">
                    <a:lumMod val="50000"/>
                  </a:schemeClr>
                </a:solidFill>
              </a:rPr>
              <a:t>pembaruan produk 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Menemukan informasi pembaruan Office 365 dan Azure baru secara online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Ikuti produk untuk perubahan dalam informasi yang dikeluarkan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Mendaftar acara untuk mempelajari lebih lanjut tentang layanan Office 365 dan Azure 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d-ID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66C5683-13C7-8640-AB86-CFF1CB7AAF1A}"/>
              </a:ext>
            </a:extLst>
          </p:cNvPr>
          <p:cNvSpPr txBox="1"/>
          <p:nvPr/>
        </p:nvSpPr>
        <p:spPr>
          <a:xfrm>
            <a:off x="173275" y="3193997"/>
            <a:ext cx="1550077" cy="2680734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b="1">
                <a:solidFill>
                  <a:schemeClr val="bg1">
                    <a:lumMod val="50000"/>
                  </a:schemeClr>
                </a:solidFill>
              </a:rPr>
              <a:t>Pengalaman layanan mandiri yang nyaman memungkinkan Anda mengoptimalkan cara menghabiskan waktu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Mengambil tindakan terhadap risiko dan masalah yang dapat memengaruhi lingkungan TI Anda 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Lihat dukungan dan tren layanan Anda berdasarkan produk untuk terus mengikuti perkembangan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Meninjau pelatihan dan layanan mendatang di daerah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d-ID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F12F7A5-A31C-4741-8013-52426DFD5652}"/>
              </a:ext>
            </a:extLst>
          </p:cNvPr>
          <p:cNvSpPr txBox="1"/>
          <p:nvPr/>
        </p:nvSpPr>
        <p:spPr>
          <a:xfrm>
            <a:off x="1838248" y="3193997"/>
            <a:ext cx="1473308" cy="2326791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b="1" dirty="0">
                <a:solidFill>
                  <a:schemeClr val="bg1">
                    <a:lumMod val="50000"/>
                  </a:schemeClr>
                </a:solidFill>
              </a:rPr>
              <a:t>Memahami detail kontrak dan manfaat layanan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Meninjau deskripsi kontrak Microsoft Anda serta hak dukungan dan layanan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Lihat ringkasan dukungan yang Anda beli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Menemukan kunci kontak Microsoft di satu tempat dengan cepat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2E670FC-653D-6E44-8708-536D249347CE}"/>
              </a:ext>
            </a:extLst>
          </p:cNvPr>
          <p:cNvSpPr txBox="1"/>
          <p:nvPr/>
        </p:nvSpPr>
        <p:spPr>
          <a:xfrm>
            <a:off x="3651348" y="3193997"/>
            <a:ext cx="1553104" cy="2742289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b="1">
                <a:solidFill>
                  <a:schemeClr val="bg1">
                    <a:lumMod val="50000"/>
                  </a:schemeClr>
                </a:solidFill>
              </a:rPr>
              <a:t>Menjaga lingkungan TI Anda tetap sehat dengan penilaian atas permintaan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Secara proaktif mengelola lingkungan kesehatan TI Anda dengan analisis prediktif berdasarkan analisis Microsoft ahli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Memahami informasi akar masalah dengan rekomendasi yang mudah dipahami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</a:rPr>
              <a:t>Mengonfigurasi sekali dan menjalankan atas permintaan pada jadwal Anda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28E831D-71AC-CD4D-804B-D613FAF48DD0}"/>
              </a:ext>
            </a:extLst>
          </p:cNvPr>
          <p:cNvCxnSpPr>
            <a:cxnSpLocks/>
          </p:cNvCxnSpPr>
          <p:nvPr/>
        </p:nvCxnSpPr>
        <p:spPr>
          <a:xfrm>
            <a:off x="838475" y="2046987"/>
            <a:ext cx="10428066" cy="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FA3F9D5-F2A5-4B45-8DB0-AE82C7F5CDA4}"/>
              </a:ext>
            </a:extLst>
          </p:cNvPr>
          <p:cNvSpPr/>
          <p:nvPr/>
        </p:nvSpPr>
        <p:spPr bwMode="auto">
          <a:xfrm>
            <a:off x="5918262" y="1968919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A9B3CA-BEFB-F647-A6AE-B303BF457363}"/>
              </a:ext>
            </a:extLst>
          </p:cNvPr>
          <p:cNvSpPr/>
          <p:nvPr/>
        </p:nvSpPr>
        <p:spPr bwMode="auto">
          <a:xfrm>
            <a:off x="2445860" y="1968919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BB2D655-1144-5F43-948B-5BEBC138D3B5}"/>
              </a:ext>
            </a:extLst>
          </p:cNvPr>
          <p:cNvSpPr/>
          <p:nvPr/>
        </p:nvSpPr>
        <p:spPr bwMode="auto">
          <a:xfrm>
            <a:off x="4173185" y="1968919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372AE89-C641-AC44-AD95-22747807D30B}"/>
              </a:ext>
            </a:extLst>
          </p:cNvPr>
          <p:cNvSpPr/>
          <p:nvPr/>
        </p:nvSpPr>
        <p:spPr bwMode="auto">
          <a:xfrm>
            <a:off x="7636269" y="1968919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0208B7-1675-1D4B-8ABE-2D9ED66C8A1B}"/>
              </a:ext>
            </a:extLst>
          </p:cNvPr>
          <p:cNvSpPr/>
          <p:nvPr/>
        </p:nvSpPr>
        <p:spPr bwMode="auto">
          <a:xfrm>
            <a:off x="9452372" y="1968919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8682" y="1815280"/>
            <a:ext cx="457465" cy="456283"/>
            <a:chOff x="598682" y="2019496"/>
            <a:chExt cx="457465" cy="45628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33B5EA6-CA84-0540-9523-C780E8741B74}"/>
                </a:ext>
              </a:extLst>
            </p:cNvPr>
            <p:cNvSpPr/>
            <p:nvPr/>
          </p:nvSpPr>
          <p:spPr bwMode="auto">
            <a:xfrm>
              <a:off x="760507" y="2173135"/>
              <a:ext cx="156136" cy="156136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6884056-FD6A-4640-B16A-99669C91FAA0}"/>
                </a:ext>
              </a:extLst>
            </p:cNvPr>
            <p:cNvSpPr/>
            <p:nvPr/>
          </p:nvSpPr>
          <p:spPr bwMode="auto">
            <a:xfrm>
              <a:off x="598682" y="2019496"/>
              <a:ext cx="457465" cy="456283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E8B43D6-DED6-4141-9A0A-A631FBCFBA55}"/>
                </a:ext>
              </a:extLst>
            </p:cNvPr>
            <p:cNvGrpSpPr/>
            <p:nvPr/>
          </p:nvGrpSpPr>
          <p:grpSpPr>
            <a:xfrm>
              <a:off x="684085" y="2143258"/>
              <a:ext cx="283493" cy="198081"/>
              <a:chOff x="1231088" y="2783310"/>
              <a:chExt cx="376354" cy="263645"/>
            </a:xfrm>
          </p:grpSpPr>
          <p:sp>
            <p:nvSpPr>
              <p:cNvPr id="60" name="GenericApp_EB3B" title="Icon of an app window">
                <a:extLst>
                  <a:ext uri="{FF2B5EF4-FFF2-40B4-BE49-F238E27FC236}">
                    <a16:creationId xmlns:a16="http://schemas.microsoft.com/office/drawing/2014/main" id="{95D7982A-BFA1-894C-955D-7348B5AECE3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31088" y="2783310"/>
                <a:ext cx="376354" cy="263645"/>
              </a:xfrm>
              <a:custGeom>
                <a:avLst/>
                <a:gdLst>
                  <a:gd name="T0" fmla="*/ 5088 w 5088"/>
                  <a:gd name="T1" fmla="*/ 4072 h 4072"/>
                  <a:gd name="T2" fmla="*/ 0 w 5088"/>
                  <a:gd name="T3" fmla="*/ 4072 h 4072"/>
                  <a:gd name="T4" fmla="*/ 0 w 5088"/>
                  <a:gd name="T5" fmla="*/ 0 h 4072"/>
                  <a:gd name="T6" fmla="*/ 5088 w 5088"/>
                  <a:gd name="T7" fmla="*/ 0 h 4072"/>
                  <a:gd name="T8" fmla="*/ 5088 w 5088"/>
                  <a:gd name="T9" fmla="*/ 4072 h 4072"/>
                  <a:gd name="T10" fmla="*/ 0 w 5088"/>
                  <a:gd name="T11" fmla="*/ 1018 h 4072"/>
                  <a:gd name="T12" fmla="*/ 5004 w 5088"/>
                  <a:gd name="T13" fmla="*/ 1018 h 4072"/>
                  <a:gd name="T14" fmla="*/ 2035 w 5088"/>
                  <a:gd name="T15" fmla="*/ 1697 h 4072"/>
                  <a:gd name="T16" fmla="*/ 678 w 5088"/>
                  <a:gd name="T17" fmla="*/ 1697 h 4072"/>
                  <a:gd name="T18" fmla="*/ 678 w 5088"/>
                  <a:gd name="T19" fmla="*/ 3393 h 4072"/>
                  <a:gd name="T20" fmla="*/ 2035 w 5088"/>
                  <a:gd name="T21" fmla="*/ 3393 h 4072"/>
                  <a:gd name="T22" fmla="*/ 2035 w 5088"/>
                  <a:gd name="T23" fmla="*/ 1697 h 4072"/>
                  <a:gd name="T24" fmla="*/ 2544 w 5088"/>
                  <a:gd name="T25" fmla="*/ 1697 h 4072"/>
                  <a:gd name="T26" fmla="*/ 3561 w 5088"/>
                  <a:gd name="T27" fmla="*/ 1697 h 4072"/>
                  <a:gd name="T28" fmla="*/ 2544 w 5088"/>
                  <a:gd name="T29" fmla="*/ 2375 h 4072"/>
                  <a:gd name="T30" fmla="*/ 3561 w 5088"/>
                  <a:gd name="T31" fmla="*/ 2375 h 4072"/>
                  <a:gd name="T32" fmla="*/ 2544 w 5088"/>
                  <a:gd name="T33" fmla="*/ 3054 h 4072"/>
                  <a:gd name="T34" fmla="*/ 3222 w 5088"/>
                  <a:gd name="T35" fmla="*/ 3054 h 4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88" h="4072">
                    <a:moveTo>
                      <a:pt x="5088" y="4072"/>
                    </a:moveTo>
                    <a:lnTo>
                      <a:pt x="0" y="4072"/>
                    </a:lnTo>
                    <a:lnTo>
                      <a:pt x="0" y="0"/>
                    </a:lnTo>
                    <a:lnTo>
                      <a:pt x="5088" y="0"/>
                    </a:lnTo>
                    <a:lnTo>
                      <a:pt x="5088" y="4072"/>
                    </a:lnTo>
                    <a:moveTo>
                      <a:pt x="0" y="1018"/>
                    </a:moveTo>
                    <a:lnTo>
                      <a:pt x="5004" y="1018"/>
                    </a:lnTo>
                    <a:moveTo>
                      <a:pt x="2035" y="1697"/>
                    </a:moveTo>
                    <a:lnTo>
                      <a:pt x="678" y="1697"/>
                    </a:lnTo>
                    <a:lnTo>
                      <a:pt x="678" y="3393"/>
                    </a:lnTo>
                    <a:lnTo>
                      <a:pt x="2035" y="3393"/>
                    </a:lnTo>
                    <a:lnTo>
                      <a:pt x="2035" y="1697"/>
                    </a:lnTo>
                    <a:moveTo>
                      <a:pt x="2544" y="1697"/>
                    </a:moveTo>
                    <a:lnTo>
                      <a:pt x="3561" y="1697"/>
                    </a:lnTo>
                    <a:moveTo>
                      <a:pt x="2544" y="2375"/>
                    </a:moveTo>
                    <a:lnTo>
                      <a:pt x="3561" y="2375"/>
                    </a:lnTo>
                    <a:moveTo>
                      <a:pt x="2544" y="3054"/>
                    </a:moveTo>
                    <a:lnTo>
                      <a:pt x="3222" y="3054"/>
                    </a:lnTo>
                  </a:path>
                </a:pathLst>
              </a:custGeom>
              <a:noFill/>
              <a:ln w="19050" cap="sq">
                <a:solidFill>
                  <a:srgbClr val="0873C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C35D4AE-9C79-214F-8AD5-913305249AAF}"/>
                  </a:ext>
                </a:extLst>
              </p:cNvPr>
              <p:cNvSpPr/>
              <p:nvPr/>
            </p:nvSpPr>
            <p:spPr bwMode="auto">
              <a:xfrm>
                <a:off x="1401721" y="2876476"/>
                <a:ext cx="124140" cy="13816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bg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15B8F2-0BED-5B41-9FEA-A922D12DB828}"/>
                </a:ext>
              </a:extLst>
            </p:cNvPr>
            <p:cNvSpPr/>
            <p:nvPr/>
          </p:nvSpPr>
          <p:spPr bwMode="auto">
            <a:xfrm>
              <a:off x="859436" y="2226976"/>
              <a:ext cx="58412" cy="58261"/>
            </a:xfrm>
            <a:prstGeom prst="ellips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13995AE-7B7F-8E49-A284-0792911C4018}"/>
                </a:ext>
              </a:extLst>
            </p:cNvPr>
            <p:cNvCxnSpPr/>
            <p:nvPr/>
          </p:nvCxnSpPr>
          <p:spPr>
            <a:xfrm>
              <a:off x="851566" y="2317546"/>
              <a:ext cx="72137" cy="1"/>
            </a:xfrm>
            <a:prstGeom prst="line">
              <a:avLst/>
            </a:prstGeom>
            <a:ln w="19050">
              <a:solidFill>
                <a:srgbClr val="0873C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EA4D4DC9-AEDF-864D-BF4E-8AEC2B286C91}"/>
              </a:ext>
            </a:extLst>
          </p:cNvPr>
          <p:cNvSpPr/>
          <p:nvPr/>
        </p:nvSpPr>
        <p:spPr bwMode="auto">
          <a:xfrm>
            <a:off x="2305003" y="1815280"/>
            <a:ext cx="456283" cy="45628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4B961DF-DAD8-DC48-AC9D-BAFCA7595A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718" y="1925257"/>
            <a:ext cx="225438" cy="2398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B22901D4-0781-CE4A-AFF0-073E2E5CD9F5}"/>
              </a:ext>
            </a:extLst>
          </p:cNvPr>
          <p:cNvSpPr/>
          <p:nvPr/>
        </p:nvSpPr>
        <p:spPr bwMode="auto">
          <a:xfrm>
            <a:off x="4112773" y="1815279"/>
            <a:ext cx="456283" cy="45628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1AD0EBB-5FBB-CF4F-9DFB-35571A709F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700" y="1918168"/>
            <a:ext cx="264275" cy="2284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D077FC82-3E44-1347-AA8F-F36CA4290A3C}"/>
              </a:ext>
            </a:extLst>
          </p:cNvPr>
          <p:cNvSpPr/>
          <p:nvPr/>
        </p:nvSpPr>
        <p:spPr bwMode="auto">
          <a:xfrm>
            <a:off x="5804743" y="1816291"/>
            <a:ext cx="456283" cy="45628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C3F0D60-76AB-004D-A7AD-291710FB06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93790" y="1905927"/>
            <a:ext cx="259273" cy="2416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FF759F50-DED0-454E-A011-18F8E9981E96}"/>
              </a:ext>
            </a:extLst>
          </p:cNvPr>
          <p:cNvSpPr/>
          <p:nvPr/>
        </p:nvSpPr>
        <p:spPr bwMode="auto">
          <a:xfrm>
            <a:off x="7536516" y="1815279"/>
            <a:ext cx="457296" cy="45729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19D15FD-CAF3-6747-AD2E-6B293578188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4290" y="1902164"/>
            <a:ext cx="214932" cy="283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62CC0D63-6C2A-A443-B5BE-1154CC57096B}"/>
              </a:ext>
            </a:extLst>
          </p:cNvPr>
          <p:cNvSpPr/>
          <p:nvPr/>
        </p:nvSpPr>
        <p:spPr bwMode="auto">
          <a:xfrm>
            <a:off x="9301792" y="1818393"/>
            <a:ext cx="457296" cy="45729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D77B8E9-254D-5A40-A2DE-F603062A30D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17501" y="1935992"/>
            <a:ext cx="225878" cy="2258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6D35558-5BB3-4D60-BEE2-884CE40B4302}"/>
              </a:ext>
            </a:extLst>
          </p:cNvPr>
          <p:cNvGrpSpPr/>
          <p:nvPr/>
        </p:nvGrpSpPr>
        <p:grpSpPr>
          <a:xfrm>
            <a:off x="11045532" y="1815780"/>
            <a:ext cx="457296" cy="457296"/>
            <a:chOff x="11045532" y="2022609"/>
            <a:chExt cx="457296" cy="45729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C7A56F4-5D09-47D5-BC61-48F9E29225E7}"/>
                </a:ext>
              </a:extLst>
            </p:cNvPr>
            <p:cNvSpPr/>
            <p:nvPr/>
          </p:nvSpPr>
          <p:spPr bwMode="auto">
            <a:xfrm>
              <a:off x="11188573" y="2173135"/>
              <a:ext cx="156136" cy="156136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C2FC4-F924-44FD-93B1-086482584798}"/>
                </a:ext>
              </a:extLst>
            </p:cNvPr>
            <p:cNvSpPr/>
            <p:nvPr/>
          </p:nvSpPr>
          <p:spPr bwMode="auto">
            <a:xfrm>
              <a:off x="11045532" y="2022609"/>
              <a:ext cx="457296" cy="45729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E059FDF-6148-4476-8357-CE004164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7561" y="2129191"/>
              <a:ext cx="234370" cy="23437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4502017-1926-404F-8503-E6C8BA353CDF}"/>
              </a:ext>
            </a:extLst>
          </p:cNvPr>
          <p:cNvSpPr txBox="1"/>
          <p:nvPr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252215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41590" y="843651"/>
            <a:ext cx="4778289" cy="569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</a:rPr>
              <a:t>Microsoft Unified Support:</a:t>
            </a:r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id-ID" sz="1000" u="sng" dirty="0">
                <a:solidFill>
                  <a:srgbClr val="0078D7"/>
                </a:solidFill>
                <a:hlinkClick r:id="rId2"/>
              </a:rPr>
              <a:t>https://aka.ms/Unified-Support</a:t>
            </a:r>
            <a:endParaRPr lang="id-ID" sz="1000" u="sng" dirty="0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400" b="1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</a:rPr>
              <a:t>Masuk ke Microsoft Service Hub: </a:t>
            </a:r>
            <a:r>
              <a:rPr lang="id-ID" sz="1000" u="sng" dirty="0">
                <a:solidFill>
                  <a:srgbClr val="0078D7"/>
                </a:solidFill>
                <a:hlinkClick r:id="rId3"/>
              </a:rPr>
              <a:t>https://serviceshub.microsoft.com</a:t>
            </a:r>
            <a:r>
              <a:rPr lang="id-ID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400" b="1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</a:rPr>
              <a:t>Pusat Sumber Informasi Services Hub: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 dirty="0">
                <a:solidFill>
                  <a:srgbClr val="0078D7"/>
                </a:solidFill>
                <a:hlinkClick r:id="rId4"/>
              </a:rPr>
              <a:t>http://aka.ms/sh-rc </a:t>
            </a:r>
            <a:endParaRPr lang="id-ID" sz="1000" u="sng" dirty="0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 b="1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</a:rPr>
              <a:t>Sumber Utama:</a:t>
            </a:r>
          </a:p>
          <a:p>
            <a:pPr marL="169863" indent="-1698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Video gambaran umum: </a:t>
            </a:r>
            <a:r>
              <a:rPr lang="id-ID" sz="1000" u="sng" dirty="0">
                <a:solidFill>
                  <a:srgbClr val="0078D7"/>
                </a:solidFill>
                <a:hlinkClick r:id="rId5"/>
              </a:rPr>
              <a:t>http://aka.ms/sh-rc/overview</a:t>
            </a:r>
            <a:endParaRPr lang="id-ID" sz="1000" u="sng" dirty="0">
              <a:solidFill>
                <a:srgbClr val="0078D7"/>
              </a:solidFill>
            </a:endParaRPr>
          </a:p>
          <a:p>
            <a:pPr marL="169863" indent="-1698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Panduan Pengarahan berdasarkan peran: </a:t>
            </a:r>
            <a:r>
              <a:rPr lang="id-ID" sz="1000" u="sng" dirty="0">
                <a:solidFill>
                  <a:srgbClr val="0078D7"/>
                </a:solidFill>
                <a:hlinkClick r:id="rId6"/>
              </a:rPr>
              <a:t>http://aka.ms/sh-rc/onboarding</a:t>
            </a:r>
            <a:endParaRPr lang="id-ID" sz="1000" u="sng" dirty="0">
              <a:solidFill>
                <a:srgbClr val="0078D7"/>
              </a:solidFill>
            </a:endParaRPr>
          </a:p>
          <a:p>
            <a:pPr marL="169863" indent="-1698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Dokumentasi fitur: </a:t>
            </a:r>
            <a:r>
              <a:rPr lang="id-ID" sz="1000" u="sng" dirty="0">
                <a:solidFill>
                  <a:srgbClr val="0078D7"/>
                </a:solidFill>
                <a:hlinkClick r:id="rId7"/>
              </a:rPr>
              <a:t>http://aka.ms/sh-rc/features</a:t>
            </a:r>
            <a:endParaRPr lang="id-ID" sz="1000" u="sng" dirty="0">
              <a:solidFill>
                <a:srgbClr val="0078D7"/>
              </a:solidFill>
            </a:endParaRPr>
          </a:p>
          <a:p>
            <a:pPr marL="169863" indent="-1698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000" dirty="0">
                <a:solidFill>
                  <a:schemeClr val="bg1">
                    <a:lumMod val="50000"/>
                  </a:schemeClr>
                </a:solidFill>
              </a:rPr>
              <a:t>Yang Baru di Services Hub: </a:t>
            </a:r>
            <a:r>
              <a:rPr lang="id-ID" sz="1000" u="sng" dirty="0">
                <a:solidFill>
                  <a:srgbClr val="0078D7"/>
                </a:solidFill>
                <a:hlinkClick r:id="rId8"/>
              </a:rPr>
              <a:t>http://aka.ms/sh-rc/new</a:t>
            </a:r>
            <a:endParaRPr lang="id-ID" sz="1000" u="sng" dirty="0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dirty="0">
                <a:solidFill>
                  <a:schemeClr val="accent6">
                    <a:lumMod val="50000"/>
                  </a:schemeClr>
                </a:solidFill>
              </a:rPr>
              <a:t>Microsoft Services Hub tunduk pada Pernyataan Privasi Microsoft </a:t>
            </a:r>
            <a:r>
              <a:rPr lang="id-ID" sz="1000" u="sng" dirty="0">
                <a:solidFill>
                  <a:srgbClr val="0078D7"/>
                </a:solidFill>
                <a:hlinkClick r:id="rId9"/>
              </a:rPr>
              <a:t>http://go.microsoft.com/fwlink/?LinkId=521839</a:t>
            </a:r>
            <a:endParaRPr lang="id-ID" sz="1000" u="sng" dirty="0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dirty="0">
                <a:solidFill>
                  <a:schemeClr val="accent6">
                    <a:lumMod val="50000"/>
                  </a:schemeClr>
                </a:solidFill>
              </a:rPr>
              <a:t>Untuk mempelajari lebih lanjut bagaimana Microsoft menerapkan dan mendukung keamanan, privasi, kepatuhan, dan mempelajari lebih lanjut tentang transparansi Microsoft, kunjungi Pusat Kepercayaan kami: </a:t>
            </a:r>
            <a:r>
              <a:rPr lang="id-ID" sz="1000" u="sng" dirty="0">
                <a:solidFill>
                  <a:srgbClr val="0078D7"/>
                </a:solidFill>
                <a:hlinkClick r:id="rId10"/>
              </a:rPr>
              <a:t>https://www.microsoft.com/trustcenter</a:t>
            </a:r>
            <a:endParaRPr lang="id-ID" sz="1000" u="sng" dirty="0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dirty="0">
                <a:solidFill>
                  <a:schemeClr val="accent6">
                    <a:lumMod val="50000"/>
                  </a:schemeClr>
                </a:solidFill>
              </a:rPr>
              <a:t>Untuk mempelajari lebih lanjut bagaimana Microsoft memenuhi peraturan industri, menerapkan dan mendukung keamanan, privasi, kepatuhan, dan transparansi, kunjungi Pusat Kepercayaan kami untuk meninjau area-area tertentu: </a:t>
            </a:r>
            <a:r>
              <a:rPr lang="id-ID" sz="1000" u="sng" dirty="0">
                <a:solidFill>
                  <a:srgbClr val="0078D7"/>
                </a:solidFill>
                <a:hlinkClick r:id="rId10"/>
              </a:rPr>
              <a:t>https://www.microsoft.com/trustcenter</a:t>
            </a:r>
            <a:endParaRPr lang="id-ID" sz="1000" u="sng" dirty="0">
              <a:solidFill>
                <a:srgbClr val="0078D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22420" y="267887"/>
            <a:ext cx="4853680" cy="5909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36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Pelajari Lebih Lanjut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E40BC-D606-4E31-B457-00DA778DDFFD}"/>
              </a:ext>
            </a:extLst>
          </p:cNvPr>
          <p:cNvSpPr txBox="1"/>
          <p:nvPr/>
        </p:nvSpPr>
        <p:spPr>
          <a:xfrm>
            <a:off x="5292837" y="6445396"/>
            <a:ext cx="1776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chemeClr val="accent4"/>
                </a:solidFill>
              </a:rPr>
              <a:t>Microsoft Services Hub</a:t>
            </a:r>
          </a:p>
        </p:txBody>
      </p:sp>
    </p:spTree>
    <p:extLst>
      <p:ext uri="{BB962C8B-B14F-4D97-AF65-F5344CB8AC3E}">
        <p14:creationId xmlns:p14="http://schemas.microsoft.com/office/powerpoint/2010/main" val="7377675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B0376-7645-407A-9F64-580F9AFC47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2052300" y="6526213"/>
            <a:ext cx="139700" cy="136525"/>
          </a:xfrm>
        </p:spPr>
        <p:txBody>
          <a:bodyPr/>
          <a:lstStyle/>
          <a:p>
            <a:pPr algn="r"/>
            <a:fld id="{4F6BF59E-C7AB-4D2C-B602-9844A5FEE556}" type="slidenum">
              <a:rPr lang="en-IN" smtClean="0"/>
              <a:pPr algn="r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37830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512036-7666-414D-89BD-AE63A11F39FC}"/>
              </a:ext>
            </a:extLst>
          </p:cNvPr>
          <p:cNvSpPr txBox="1"/>
          <p:nvPr/>
        </p:nvSpPr>
        <p:spPr>
          <a:xfrm>
            <a:off x="1" y="1127052"/>
            <a:ext cx="11811000" cy="9879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5000" dirty="0">
                <a:solidFill>
                  <a:prstClr val="white"/>
                </a:solidFill>
                <a:latin typeface="Segoe UI Light" panose="020B0502040204020203" pitchFamily="34" charset="0"/>
              </a:rPr>
              <a:t>Gambaran Umum Fitur Services Hub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94EBF-7F2A-48B7-831C-E286C43E8634}"/>
              </a:ext>
            </a:extLst>
          </p:cNvPr>
          <p:cNvSpPr/>
          <p:nvPr/>
        </p:nvSpPr>
        <p:spPr>
          <a:xfrm>
            <a:off x="510878" y="3416469"/>
            <a:ext cx="11039772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>
                <a:solidFill>
                  <a:schemeClr val="bg1">
                    <a:lumMod val="50000"/>
                  </a:schemeClr>
                </a:solidFill>
              </a:rPr>
              <a:t>Tujuan: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Untuk membantu Anda memahami fitur Services Hub.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9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>
                <a:solidFill>
                  <a:schemeClr val="bg1">
                    <a:lumMod val="50000"/>
                  </a:schemeClr>
                </a:solidFill>
              </a:rPr>
              <a:t>Konten: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Gambaran umum visual area fitur: Dasbor, Detail Kontrak, Kesehatan Lingkungan TI, Pembelajaran Atas Permintaan, Dukungan, Layanan, dan Pusat Pembaruan.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900" b="1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 b="1">
                <a:solidFill>
                  <a:schemeClr val="bg1">
                    <a:lumMod val="50000"/>
                  </a:schemeClr>
                </a:solidFill>
              </a:rPr>
              <a:t>Cara menggunakan konten ini: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Selain mengunjungi Pusat Sumber Informasi Services Hub, disarankan bagi semua pengguna Services Hub untuk meninjau area fitur umum.</a:t>
            </a:r>
          </a:p>
        </p:txBody>
      </p:sp>
    </p:spTree>
    <p:extLst>
      <p:ext uri="{BB962C8B-B14F-4D97-AF65-F5344CB8AC3E}">
        <p14:creationId xmlns:p14="http://schemas.microsoft.com/office/powerpoint/2010/main" val="24092318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9B2EC4B-8151-4D07-A392-BF8CBDAEB50C}"/>
              </a:ext>
            </a:extLst>
          </p:cNvPr>
          <p:cNvGrpSpPr/>
          <p:nvPr/>
        </p:nvGrpSpPr>
        <p:grpSpPr>
          <a:xfrm>
            <a:off x="2416629" y="1090007"/>
            <a:ext cx="9774455" cy="5338007"/>
            <a:chOff x="2375842" y="1090260"/>
            <a:chExt cx="9815941" cy="535307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2FE4F85-EF10-499A-9B80-F5474E2FE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1"/>
            <a:stretch/>
          </p:blipFill>
          <p:spPr>
            <a:xfrm>
              <a:off x="4011235" y="1090555"/>
              <a:ext cx="8180548" cy="5335505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912FB5E-EB4C-4C79-B76F-E914575FAAC8}"/>
                </a:ext>
              </a:extLst>
            </p:cNvPr>
            <p:cNvSpPr/>
            <p:nvPr/>
          </p:nvSpPr>
          <p:spPr bwMode="auto">
            <a:xfrm>
              <a:off x="2375842" y="1090260"/>
              <a:ext cx="3733506" cy="535307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43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F98E21D-55F9-7D40-9763-ACFB17B92FFA}"/>
              </a:ext>
            </a:extLst>
          </p:cNvPr>
          <p:cNvSpPr/>
          <p:nvPr/>
        </p:nvSpPr>
        <p:spPr bwMode="auto">
          <a:xfrm>
            <a:off x="595418" y="216850"/>
            <a:ext cx="440919" cy="440918"/>
          </a:xfrm>
          <a:prstGeom prst="ellipse">
            <a:avLst/>
          </a:prstGeom>
          <a:solidFill>
            <a:srgbClr val="FBFB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4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824810" y="556129"/>
            <a:ext cx="150477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F98A45-7D8D-F24A-9554-C3C597936596}"/>
              </a:ext>
            </a:extLst>
          </p:cNvPr>
          <p:cNvSpPr txBox="1"/>
          <p:nvPr/>
        </p:nvSpPr>
        <p:spPr>
          <a:xfrm>
            <a:off x="3579857" y="473029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Kesehatan Lingkungan TI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989CC2-1177-1F4C-A05B-2F24AAACBF82}"/>
              </a:ext>
            </a:extLst>
          </p:cNvPr>
          <p:cNvSpPr txBox="1"/>
          <p:nvPr/>
        </p:nvSpPr>
        <p:spPr>
          <a:xfrm>
            <a:off x="4965707" y="473029"/>
            <a:ext cx="217935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Belajar </a:t>
            </a:r>
            <a:br>
              <a:rPr dirty="0"/>
            </a:b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Atas permintaan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07322" y="47303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Pusat Pembaruan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3B5EA6-CA84-0540-9523-C780E8741B74}"/>
              </a:ext>
            </a:extLst>
          </p:cNvPr>
          <p:cNvSpPr/>
          <p:nvPr/>
        </p:nvSpPr>
        <p:spPr bwMode="auto">
          <a:xfrm>
            <a:off x="757243" y="355124"/>
            <a:ext cx="156136" cy="15613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884056-FD6A-4640-B16A-99669C91FAA0}"/>
              </a:ext>
            </a:extLst>
          </p:cNvPr>
          <p:cNvSpPr/>
          <p:nvPr/>
        </p:nvSpPr>
        <p:spPr bwMode="auto">
          <a:xfrm>
            <a:off x="595418" y="201485"/>
            <a:ext cx="457465" cy="45628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8B43D6-DED6-4141-9A0A-A631FBCFBA55}"/>
              </a:ext>
            </a:extLst>
          </p:cNvPr>
          <p:cNvGrpSpPr/>
          <p:nvPr/>
        </p:nvGrpSpPr>
        <p:grpSpPr>
          <a:xfrm>
            <a:off x="680821" y="325247"/>
            <a:ext cx="283493" cy="198081"/>
            <a:chOff x="1231088" y="2783310"/>
            <a:chExt cx="376354" cy="263645"/>
          </a:xfrm>
        </p:grpSpPr>
        <p:sp>
          <p:nvSpPr>
            <p:cNvPr id="24" name="GenericApp_EB3B" title="Icon of an app window">
              <a:extLst>
                <a:ext uri="{FF2B5EF4-FFF2-40B4-BE49-F238E27FC236}">
                  <a16:creationId xmlns:a16="http://schemas.microsoft.com/office/drawing/2014/main" id="{95D7982A-BFA1-894C-955D-7348B5AECE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31088" y="2783310"/>
              <a:ext cx="376354" cy="263645"/>
            </a:xfrm>
            <a:custGeom>
              <a:avLst/>
              <a:gdLst>
                <a:gd name="T0" fmla="*/ 5088 w 5088"/>
                <a:gd name="T1" fmla="*/ 4072 h 4072"/>
                <a:gd name="T2" fmla="*/ 0 w 5088"/>
                <a:gd name="T3" fmla="*/ 4072 h 4072"/>
                <a:gd name="T4" fmla="*/ 0 w 5088"/>
                <a:gd name="T5" fmla="*/ 0 h 4072"/>
                <a:gd name="T6" fmla="*/ 5088 w 5088"/>
                <a:gd name="T7" fmla="*/ 0 h 4072"/>
                <a:gd name="T8" fmla="*/ 5088 w 5088"/>
                <a:gd name="T9" fmla="*/ 4072 h 4072"/>
                <a:gd name="T10" fmla="*/ 0 w 5088"/>
                <a:gd name="T11" fmla="*/ 1018 h 4072"/>
                <a:gd name="T12" fmla="*/ 5004 w 5088"/>
                <a:gd name="T13" fmla="*/ 1018 h 4072"/>
                <a:gd name="T14" fmla="*/ 2035 w 5088"/>
                <a:gd name="T15" fmla="*/ 1697 h 4072"/>
                <a:gd name="T16" fmla="*/ 678 w 5088"/>
                <a:gd name="T17" fmla="*/ 1697 h 4072"/>
                <a:gd name="T18" fmla="*/ 678 w 5088"/>
                <a:gd name="T19" fmla="*/ 3393 h 4072"/>
                <a:gd name="T20" fmla="*/ 2035 w 5088"/>
                <a:gd name="T21" fmla="*/ 3393 h 4072"/>
                <a:gd name="T22" fmla="*/ 2035 w 5088"/>
                <a:gd name="T23" fmla="*/ 1697 h 4072"/>
                <a:gd name="T24" fmla="*/ 2544 w 5088"/>
                <a:gd name="T25" fmla="*/ 1697 h 4072"/>
                <a:gd name="T26" fmla="*/ 3561 w 5088"/>
                <a:gd name="T27" fmla="*/ 1697 h 4072"/>
                <a:gd name="T28" fmla="*/ 2544 w 5088"/>
                <a:gd name="T29" fmla="*/ 2375 h 4072"/>
                <a:gd name="T30" fmla="*/ 3561 w 5088"/>
                <a:gd name="T31" fmla="*/ 2375 h 4072"/>
                <a:gd name="T32" fmla="*/ 2544 w 5088"/>
                <a:gd name="T33" fmla="*/ 3054 h 4072"/>
                <a:gd name="T34" fmla="*/ 3222 w 5088"/>
                <a:gd name="T35" fmla="*/ 3054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8" h="4072">
                  <a:moveTo>
                    <a:pt x="5088" y="4072"/>
                  </a:moveTo>
                  <a:lnTo>
                    <a:pt x="0" y="4072"/>
                  </a:lnTo>
                  <a:lnTo>
                    <a:pt x="0" y="0"/>
                  </a:lnTo>
                  <a:lnTo>
                    <a:pt x="5088" y="0"/>
                  </a:lnTo>
                  <a:lnTo>
                    <a:pt x="5088" y="4072"/>
                  </a:lnTo>
                  <a:moveTo>
                    <a:pt x="0" y="1018"/>
                  </a:moveTo>
                  <a:lnTo>
                    <a:pt x="5004" y="1018"/>
                  </a:lnTo>
                  <a:moveTo>
                    <a:pt x="2035" y="1697"/>
                  </a:moveTo>
                  <a:lnTo>
                    <a:pt x="678" y="1697"/>
                  </a:lnTo>
                  <a:lnTo>
                    <a:pt x="678" y="3393"/>
                  </a:lnTo>
                  <a:lnTo>
                    <a:pt x="2035" y="3393"/>
                  </a:lnTo>
                  <a:lnTo>
                    <a:pt x="2035" y="1697"/>
                  </a:lnTo>
                  <a:moveTo>
                    <a:pt x="2544" y="1697"/>
                  </a:moveTo>
                  <a:lnTo>
                    <a:pt x="3561" y="1697"/>
                  </a:lnTo>
                  <a:moveTo>
                    <a:pt x="2544" y="2375"/>
                  </a:moveTo>
                  <a:lnTo>
                    <a:pt x="3561" y="2375"/>
                  </a:lnTo>
                  <a:moveTo>
                    <a:pt x="2544" y="3054"/>
                  </a:moveTo>
                  <a:lnTo>
                    <a:pt x="3222" y="3054"/>
                  </a:lnTo>
                </a:path>
              </a:pathLst>
            </a:custGeom>
            <a:noFill/>
            <a:ln w="22225" cap="sq">
              <a:solidFill>
                <a:srgbClr val="0873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35D4AE-9C79-214F-8AD5-913305249AAF}"/>
                </a:ext>
              </a:extLst>
            </p:cNvPr>
            <p:cNvSpPr/>
            <p:nvPr/>
          </p:nvSpPr>
          <p:spPr bwMode="auto">
            <a:xfrm>
              <a:off x="1401721" y="2876476"/>
              <a:ext cx="124140" cy="13816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3815B8F2-0BED-5B41-9FEA-A922D12DB828}"/>
              </a:ext>
            </a:extLst>
          </p:cNvPr>
          <p:cNvSpPr/>
          <p:nvPr/>
        </p:nvSpPr>
        <p:spPr bwMode="auto">
          <a:xfrm>
            <a:off x="856172" y="397391"/>
            <a:ext cx="58412" cy="58261"/>
          </a:xfrm>
          <a:prstGeom prst="ellipse">
            <a:avLst/>
          </a:prstGeom>
          <a:ln w="158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005AA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3995AE-7B7F-8E49-A284-0792911C4018}"/>
              </a:ext>
            </a:extLst>
          </p:cNvPr>
          <p:cNvCxnSpPr/>
          <p:nvPr/>
        </p:nvCxnSpPr>
        <p:spPr>
          <a:xfrm>
            <a:off x="848302" y="484604"/>
            <a:ext cx="72137" cy="1"/>
          </a:xfrm>
          <a:prstGeom prst="line">
            <a:avLst/>
          </a:prstGeom>
          <a:ln w="22225">
            <a:solidFill>
              <a:srgbClr val="0873C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6A64C1E-9AC9-467D-B625-745BFC26F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r="5206" b="1382"/>
          <a:stretch/>
        </p:blipFill>
        <p:spPr>
          <a:xfrm>
            <a:off x="6446113" y="1469954"/>
            <a:ext cx="5065429" cy="377584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28601" y="1280160"/>
            <a:ext cx="3975100" cy="38328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spcBef>
                <a:spcPts val="200"/>
              </a:spcBef>
              <a:spcAft>
                <a:spcPts val="500"/>
              </a:spcAft>
            </a:pPr>
            <a:r>
              <a:rPr lang="id-ID" b="1" dirty="0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</a:rPr>
              <a:t>Pengalaman layanan mandiri yang nyaman memungkinkan Anda mengoptimalkan cara menghabiskan waktu </a:t>
            </a: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lang="id-ID" sz="800" b="1" dirty="0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Mengambil tindakan terhadap risiko dan masalah yang dapat memengaruhi lingkungan TI Anda 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Lihat dukungan dan tren layanan Anda berdasarkan produk untuk terus mengikuti perkembangan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Meninjau pelatihan dan layanan mendatang di daerah Anda</a:t>
            </a: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kumimoji="0" lang="id-ID" sz="800" b="1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5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0B2AD-57A4-4160-AD69-2598AFCB4C90}"/>
              </a:ext>
            </a:extLst>
          </p:cNvPr>
          <p:cNvSpPr txBox="1"/>
          <p:nvPr/>
        </p:nvSpPr>
        <p:spPr>
          <a:xfrm>
            <a:off x="319770" y="5486400"/>
            <a:ext cx="4514850" cy="8648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5"/>
              </a:rPr>
              <a:t>http://aka.ms/sh-rc/dashboard</a:t>
            </a:r>
            <a:endParaRPr lang="id-ID" sz="1000" u="sng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321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91069CA-BC3D-43C6-94F7-58CE84F5E3DA}"/>
              </a:ext>
            </a:extLst>
          </p:cNvPr>
          <p:cNvGrpSpPr/>
          <p:nvPr/>
        </p:nvGrpSpPr>
        <p:grpSpPr>
          <a:xfrm>
            <a:off x="2416629" y="1090007"/>
            <a:ext cx="9774455" cy="5338007"/>
            <a:chOff x="2375842" y="1090260"/>
            <a:chExt cx="9815941" cy="535307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B5FAC0F-0500-4A46-B145-E64775C1B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1"/>
            <a:stretch/>
          </p:blipFill>
          <p:spPr>
            <a:xfrm>
              <a:off x="4011235" y="1090555"/>
              <a:ext cx="8180548" cy="533550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2820A2-1178-40C5-816C-C1440FE901E7}"/>
                </a:ext>
              </a:extLst>
            </p:cNvPr>
            <p:cNvSpPr/>
            <p:nvPr/>
          </p:nvSpPr>
          <p:spPr bwMode="auto">
            <a:xfrm>
              <a:off x="2375842" y="1090260"/>
              <a:ext cx="3733506" cy="535307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43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F98E21D-55F9-7D40-9763-ACFB17B92FFA}"/>
              </a:ext>
            </a:extLst>
          </p:cNvPr>
          <p:cNvSpPr/>
          <p:nvPr/>
        </p:nvSpPr>
        <p:spPr bwMode="auto">
          <a:xfrm>
            <a:off x="2361085" y="216850"/>
            <a:ext cx="440919" cy="440918"/>
          </a:xfrm>
          <a:prstGeom prst="ellipse">
            <a:avLst/>
          </a:prstGeom>
          <a:solidFill>
            <a:srgbClr val="FBFB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Detail Kontrak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F98A45-7D8D-F24A-9554-C3C597936596}"/>
              </a:ext>
            </a:extLst>
          </p:cNvPr>
          <p:cNvSpPr txBox="1"/>
          <p:nvPr/>
        </p:nvSpPr>
        <p:spPr>
          <a:xfrm>
            <a:off x="3579857" y="473029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Kesehatan Lingkungan TI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989CC2-1177-1F4C-A05B-2F24AAACBF82}"/>
              </a:ext>
            </a:extLst>
          </p:cNvPr>
          <p:cNvSpPr txBox="1"/>
          <p:nvPr/>
        </p:nvSpPr>
        <p:spPr>
          <a:xfrm>
            <a:off x="4965707" y="473029"/>
            <a:ext cx="217935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Belajar </a:t>
            </a:r>
            <a:br>
              <a:rPr dirty="0"/>
            </a:b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Atas permintaan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07322" y="47303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Pusat Pembaruan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B961DF-DAD8-DC48-AC9D-BAFCA7595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309" y="317395"/>
            <a:ext cx="225438" cy="2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228600" y="1280160"/>
            <a:ext cx="3956050" cy="32111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spcBef>
                <a:spcPts val="200"/>
              </a:spcBef>
              <a:spcAft>
                <a:spcPts val="500"/>
              </a:spcAft>
            </a:pPr>
            <a:r>
              <a:rPr lang="id-ID" b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</a:rPr>
              <a:t>Memahami detail kontrak dan manfaat layanan Anda</a:t>
            </a: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lang="id-ID" sz="800" b="1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Meninjau deskripsi kontrak Microsoft Anda serta hak dukungan dan layanan Anda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Lihat ringkasan dukungan yang Anda beli</a:t>
            </a: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Menemukan kunci kontak Microsoft di satu tempat dengan cepat </a:t>
            </a: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lang="id-ID" b="1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FB8766-F554-4F7F-BBB0-C9FBECE0D06D}"/>
              </a:ext>
            </a:extLst>
          </p:cNvPr>
          <p:cNvSpPr txBox="1"/>
          <p:nvPr/>
        </p:nvSpPr>
        <p:spPr>
          <a:xfrm>
            <a:off x="319770" y="5486400"/>
            <a:ext cx="4514850" cy="8648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5"/>
              </a:rPr>
              <a:t>http://aka.ms/sh-rc/contracts</a:t>
            </a:r>
            <a:endParaRPr lang="id-ID" sz="1000" u="sng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>
              <a:solidFill>
                <a:srgbClr val="505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9F0EAE-FC53-45BD-A561-259933C73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139" y="1486912"/>
            <a:ext cx="5537239" cy="37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06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3ACD542-9A34-4C26-AA8C-EAC8F8FB1495}"/>
              </a:ext>
            </a:extLst>
          </p:cNvPr>
          <p:cNvGrpSpPr/>
          <p:nvPr/>
        </p:nvGrpSpPr>
        <p:grpSpPr>
          <a:xfrm>
            <a:off x="2416629" y="1090007"/>
            <a:ext cx="9774455" cy="5338007"/>
            <a:chOff x="2375842" y="1090260"/>
            <a:chExt cx="9815941" cy="535307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4878639-C97C-4A70-8810-453F253C5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1"/>
            <a:stretch/>
          </p:blipFill>
          <p:spPr>
            <a:xfrm>
              <a:off x="4011235" y="1090555"/>
              <a:ext cx="8180548" cy="533550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34E7559-1038-48D8-AE00-DDCD1AA8DEBD}"/>
                </a:ext>
              </a:extLst>
            </p:cNvPr>
            <p:cNvSpPr/>
            <p:nvPr/>
          </p:nvSpPr>
          <p:spPr bwMode="auto">
            <a:xfrm>
              <a:off x="2375842" y="1090260"/>
              <a:ext cx="3733506" cy="535307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43000">
                  <a:schemeClr val="tx1"/>
                </a:gs>
                <a:gs pos="100000">
                  <a:schemeClr val="tx1">
                    <a:shade val="1000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F98E21D-55F9-7D40-9763-ACFB17B92FFA}"/>
              </a:ext>
            </a:extLst>
          </p:cNvPr>
          <p:cNvSpPr/>
          <p:nvPr/>
        </p:nvSpPr>
        <p:spPr bwMode="auto">
          <a:xfrm>
            <a:off x="4078737" y="216850"/>
            <a:ext cx="440919" cy="440918"/>
          </a:xfrm>
          <a:prstGeom prst="ellipse">
            <a:avLst/>
          </a:prstGeom>
          <a:solidFill>
            <a:srgbClr val="FBFB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13AF93-385C-3246-AC90-7BC2DE51E451}"/>
              </a:ext>
            </a:extLst>
          </p:cNvPr>
          <p:cNvSpPr txBox="1"/>
          <p:nvPr/>
        </p:nvSpPr>
        <p:spPr>
          <a:xfrm>
            <a:off x="284327" y="556129"/>
            <a:ext cx="1147922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Dasbor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81A13-4A17-E649-89C8-B548EF82E8EA}"/>
              </a:ext>
            </a:extLst>
          </p:cNvPr>
          <p:cNvSpPr txBox="1"/>
          <p:nvPr/>
        </p:nvSpPr>
        <p:spPr>
          <a:xfrm>
            <a:off x="1749571" y="473030"/>
            <a:ext cx="165524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Detail Kontrak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F98A45-7D8D-F24A-9554-C3C597936596}"/>
              </a:ext>
            </a:extLst>
          </p:cNvPr>
          <p:cNvSpPr txBox="1"/>
          <p:nvPr/>
        </p:nvSpPr>
        <p:spPr>
          <a:xfrm>
            <a:off x="3579857" y="558085"/>
            <a:ext cx="146708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</a:rPr>
              <a:t>Kesehatan Lingkungan TI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989CC2-1177-1F4C-A05B-2F24AAACBF82}"/>
              </a:ext>
            </a:extLst>
          </p:cNvPr>
          <p:cNvSpPr txBox="1"/>
          <p:nvPr/>
        </p:nvSpPr>
        <p:spPr>
          <a:xfrm>
            <a:off x="4876645" y="473029"/>
            <a:ext cx="2357482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Belajar </a:t>
            </a:r>
            <a:br>
              <a:rPr dirty="0"/>
            </a:b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Atas permintaan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DF9CD-BDC1-184C-8C54-9044CA15BD9A}"/>
              </a:ext>
            </a:extLst>
          </p:cNvPr>
          <p:cNvSpPr txBox="1"/>
          <p:nvPr/>
        </p:nvSpPr>
        <p:spPr>
          <a:xfrm>
            <a:off x="7234127" y="556129"/>
            <a:ext cx="1105424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Dukungan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C3F834-5D0E-8C42-85E5-F7B33129FF7F}"/>
              </a:ext>
            </a:extLst>
          </p:cNvPr>
          <p:cNvSpPr txBox="1"/>
          <p:nvPr/>
        </p:nvSpPr>
        <p:spPr>
          <a:xfrm>
            <a:off x="8664899" y="556129"/>
            <a:ext cx="1731081" cy="4616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Katalog Layanan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6B5FB5-F3F1-7945-94D6-016B24A55763}"/>
              </a:ext>
            </a:extLst>
          </p:cNvPr>
          <p:cNvSpPr txBox="1"/>
          <p:nvPr/>
        </p:nvSpPr>
        <p:spPr>
          <a:xfrm>
            <a:off x="10607322" y="473031"/>
            <a:ext cx="1318438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</a:rPr>
              <a:t>Pusat Pembaruan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AD0EBB-5FBB-CF4F-9DFB-35571A709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98" y="323088"/>
            <a:ext cx="264275" cy="22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9B5292-946B-4F67-92C7-0505A103D4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r="1503" b="498"/>
          <a:stretch/>
        </p:blipFill>
        <p:spPr>
          <a:xfrm>
            <a:off x="6201283" y="1482480"/>
            <a:ext cx="5499478" cy="379860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28600" y="1280160"/>
            <a:ext cx="4098471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spcBef>
                <a:spcPts val="200"/>
              </a:spcBef>
              <a:spcAft>
                <a:spcPts val="500"/>
              </a:spcAft>
            </a:pPr>
            <a:r>
              <a:rPr lang="id-ID" b="1">
                <a:solidFill>
                  <a:srgbClr val="505050">
                    <a:lumMod val="50000"/>
                  </a:srgbClr>
                </a:solidFill>
                <a:latin typeface="Segoe UI Semibold" panose="020B0702040204020203" pitchFamily="34" charset="0"/>
              </a:rPr>
              <a:t>Menjaga lingkungan TI Anda tetap sehat dengan penilaian atas permintaan</a:t>
            </a:r>
          </a:p>
          <a:p>
            <a:pPr lvl="0">
              <a:spcBef>
                <a:spcPts val="200"/>
              </a:spcBef>
              <a:spcAft>
                <a:spcPts val="500"/>
              </a:spcAft>
            </a:pPr>
            <a:endParaRPr lang="id-ID" sz="800" b="1">
              <a:solidFill>
                <a:srgbClr val="505050">
                  <a:lumMod val="50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19063" indent="-11906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600">
                <a:solidFill>
                  <a:schemeClr val="bg1">
                    <a:lumMod val="50000"/>
                  </a:schemeClr>
                </a:solidFill>
              </a:rPr>
              <a:t>Secara proaktif mengelola lingkungan kesehatan TI Anda dengan analisis prediktif berdasarkan analisis Microsoft ahli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E097FE-FAC5-4170-B864-25205BBEB039}"/>
              </a:ext>
            </a:extLst>
          </p:cNvPr>
          <p:cNvSpPr txBox="1"/>
          <p:nvPr/>
        </p:nvSpPr>
        <p:spPr>
          <a:xfrm>
            <a:off x="320040" y="5486400"/>
            <a:ext cx="4514850" cy="8648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>
                <a:solidFill>
                  <a:srgbClr val="505050"/>
                </a:solidFill>
              </a:rPr>
              <a:t>Untuk mempelajari lebih lanjut tentang fitur yang ditampilkan: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000" u="sng">
                <a:solidFill>
                  <a:srgbClr val="0078D7"/>
                </a:solidFill>
                <a:hlinkClick r:id="rId6"/>
              </a:rPr>
              <a:t>http://aka.ms/sh-rc/assessments</a:t>
            </a:r>
            <a:endParaRPr lang="id-ID" sz="1000" u="sng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d-ID" sz="100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68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Y1.4FzTeGWY_UzxSL7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oltaGTM">
  <a:themeElements>
    <a:clrScheme name="VoltaGTM">
      <a:dk1>
        <a:srgbClr val="505050"/>
      </a:dk1>
      <a:lt1>
        <a:srgbClr val="FFFFFF"/>
      </a:lt1>
      <a:dk2>
        <a:srgbClr val="0078D7"/>
      </a:dk2>
      <a:lt2>
        <a:srgbClr val="0078D7"/>
      </a:lt2>
      <a:accent1>
        <a:srgbClr val="0078D7"/>
      </a:accent1>
      <a:accent2>
        <a:srgbClr val="02BBF3"/>
      </a:accent2>
      <a:accent3>
        <a:srgbClr val="002050"/>
      </a:accent3>
      <a:accent4>
        <a:srgbClr val="505050"/>
      </a:accent4>
      <a:accent5>
        <a:srgbClr val="737373"/>
      </a:accent5>
      <a:accent6>
        <a:srgbClr val="969696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 Business_BLUE_1" id="{5F55DDFD-517B-456E-9DA0-1901618FBA38}" vid="{64E9B03C-DF2B-4891-9356-D35CF69F1B06}"/>
    </a:ext>
  </a:extLst>
</a:theme>
</file>

<file path=ppt/theme/theme10.xml><?xml version="1.0" encoding="utf-8"?>
<a:theme xmlns:a="http://schemas.openxmlformats.org/drawingml/2006/main" name="7_VoltaGTM">
  <a:themeElements>
    <a:clrScheme name="VoltaGTM">
      <a:dk1>
        <a:srgbClr val="505050"/>
      </a:dk1>
      <a:lt1>
        <a:srgbClr val="FFFFFF"/>
      </a:lt1>
      <a:dk2>
        <a:srgbClr val="0078D7"/>
      </a:dk2>
      <a:lt2>
        <a:srgbClr val="0078D7"/>
      </a:lt2>
      <a:accent1>
        <a:srgbClr val="0078D7"/>
      </a:accent1>
      <a:accent2>
        <a:srgbClr val="02BBF3"/>
      </a:accent2>
      <a:accent3>
        <a:srgbClr val="002050"/>
      </a:accent3>
      <a:accent4>
        <a:srgbClr val="505050"/>
      </a:accent4>
      <a:accent5>
        <a:srgbClr val="737373"/>
      </a:accent5>
      <a:accent6>
        <a:srgbClr val="969696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 Business_BLUE_1" id="{5F55DDFD-517B-456E-9DA0-1901618FBA38}" vid="{64E9B03C-DF2B-4891-9356-D35CF69F1B06}"/>
    </a:ext>
  </a:extLst>
</a:theme>
</file>

<file path=ppt/theme/theme11.xml><?xml version="1.0" encoding="utf-8"?>
<a:theme xmlns:a="http://schemas.openxmlformats.org/drawingml/2006/main" name="WHITE TEMPLATE">
  <a:themeElements>
    <a:clrScheme name="BT - Blue on white - 2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B4009E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VoltaGTM">
  <a:themeElements>
    <a:clrScheme name="VoltaGTM">
      <a:dk1>
        <a:srgbClr val="505050"/>
      </a:dk1>
      <a:lt1>
        <a:srgbClr val="FFFFFF"/>
      </a:lt1>
      <a:dk2>
        <a:srgbClr val="0078D7"/>
      </a:dk2>
      <a:lt2>
        <a:srgbClr val="0078D7"/>
      </a:lt2>
      <a:accent1>
        <a:srgbClr val="0078D7"/>
      </a:accent1>
      <a:accent2>
        <a:srgbClr val="02BBF3"/>
      </a:accent2>
      <a:accent3>
        <a:srgbClr val="002050"/>
      </a:accent3>
      <a:accent4>
        <a:srgbClr val="505050"/>
      </a:accent4>
      <a:accent5>
        <a:srgbClr val="737373"/>
      </a:accent5>
      <a:accent6>
        <a:srgbClr val="969696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 Business_BLUE_1" id="{5F55DDFD-517B-456E-9DA0-1901618FBA38}" vid="{64E9B03C-DF2B-4891-9356-D35CF69F1B06}"/>
    </a:ext>
  </a:extLst>
</a:theme>
</file>

<file path=ppt/theme/theme3.xml><?xml version="1.0" encoding="utf-8"?>
<a:theme xmlns:a="http://schemas.openxmlformats.org/drawingml/2006/main" name="1_VoltaGTM">
  <a:themeElements>
    <a:clrScheme name="VoltaGTM">
      <a:dk1>
        <a:srgbClr val="505050"/>
      </a:dk1>
      <a:lt1>
        <a:srgbClr val="FFFFFF"/>
      </a:lt1>
      <a:dk2>
        <a:srgbClr val="0078D7"/>
      </a:dk2>
      <a:lt2>
        <a:srgbClr val="0078D7"/>
      </a:lt2>
      <a:accent1>
        <a:srgbClr val="0078D7"/>
      </a:accent1>
      <a:accent2>
        <a:srgbClr val="02BBF3"/>
      </a:accent2>
      <a:accent3>
        <a:srgbClr val="002050"/>
      </a:accent3>
      <a:accent4>
        <a:srgbClr val="505050"/>
      </a:accent4>
      <a:accent5>
        <a:srgbClr val="737373"/>
      </a:accent5>
      <a:accent6>
        <a:srgbClr val="969696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 Business_BLUE_1" id="{5F55DDFD-517B-456E-9DA0-1901618FBA38}" vid="{64E9B03C-DF2B-4891-9356-D35CF69F1B06}"/>
    </a:ext>
  </a:extLst>
</a:theme>
</file>

<file path=ppt/theme/theme4.xml><?xml version="1.0" encoding="utf-8"?>
<a:theme xmlns:a="http://schemas.openxmlformats.org/drawingml/2006/main" name="2_VoltaGTM">
  <a:themeElements>
    <a:clrScheme name="VoltaGTM">
      <a:dk1>
        <a:srgbClr val="505050"/>
      </a:dk1>
      <a:lt1>
        <a:srgbClr val="FFFFFF"/>
      </a:lt1>
      <a:dk2>
        <a:srgbClr val="0078D7"/>
      </a:dk2>
      <a:lt2>
        <a:srgbClr val="0078D7"/>
      </a:lt2>
      <a:accent1>
        <a:srgbClr val="0078D7"/>
      </a:accent1>
      <a:accent2>
        <a:srgbClr val="02BBF3"/>
      </a:accent2>
      <a:accent3>
        <a:srgbClr val="002050"/>
      </a:accent3>
      <a:accent4>
        <a:srgbClr val="505050"/>
      </a:accent4>
      <a:accent5>
        <a:srgbClr val="737373"/>
      </a:accent5>
      <a:accent6>
        <a:srgbClr val="969696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 Business_BLUE_1" id="{5F55DDFD-517B-456E-9DA0-1901618FBA38}" vid="{64E9B03C-DF2B-4891-9356-D35CF69F1B06}"/>
    </a:ext>
  </a:extLst>
</a:theme>
</file>

<file path=ppt/theme/theme5.xml><?xml version="1.0" encoding="utf-8"?>
<a:theme xmlns:a="http://schemas.openxmlformats.org/drawingml/2006/main" name="4_VoltaGTM">
  <a:themeElements>
    <a:clrScheme name="VoltaGTM">
      <a:dk1>
        <a:srgbClr val="505050"/>
      </a:dk1>
      <a:lt1>
        <a:srgbClr val="FFFFFF"/>
      </a:lt1>
      <a:dk2>
        <a:srgbClr val="0078D7"/>
      </a:dk2>
      <a:lt2>
        <a:srgbClr val="0078D7"/>
      </a:lt2>
      <a:accent1>
        <a:srgbClr val="0078D7"/>
      </a:accent1>
      <a:accent2>
        <a:srgbClr val="02BBF3"/>
      </a:accent2>
      <a:accent3>
        <a:srgbClr val="002050"/>
      </a:accent3>
      <a:accent4>
        <a:srgbClr val="505050"/>
      </a:accent4>
      <a:accent5>
        <a:srgbClr val="737373"/>
      </a:accent5>
      <a:accent6>
        <a:srgbClr val="969696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 Business_BLUE_1" id="{5F55DDFD-517B-456E-9DA0-1901618FBA38}" vid="{64E9B03C-DF2B-4891-9356-D35CF69F1B06}"/>
    </a:ext>
  </a:extLst>
</a:theme>
</file>

<file path=ppt/theme/theme6.xml><?xml version="1.0" encoding="utf-8"?>
<a:theme xmlns:a="http://schemas.openxmlformats.org/drawingml/2006/main" name="5_VoltaGTM">
  <a:themeElements>
    <a:clrScheme name="VoltaGTM">
      <a:dk1>
        <a:srgbClr val="505050"/>
      </a:dk1>
      <a:lt1>
        <a:srgbClr val="FFFFFF"/>
      </a:lt1>
      <a:dk2>
        <a:srgbClr val="0078D7"/>
      </a:dk2>
      <a:lt2>
        <a:srgbClr val="0078D7"/>
      </a:lt2>
      <a:accent1>
        <a:srgbClr val="0078D7"/>
      </a:accent1>
      <a:accent2>
        <a:srgbClr val="02BBF3"/>
      </a:accent2>
      <a:accent3>
        <a:srgbClr val="002050"/>
      </a:accent3>
      <a:accent4>
        <a:srgbClr val="505050"/>
      </a:accent4>
      <a:accent5>
        <a:srgbClr val="737373"/>
      </a:accent5>
      <a:accent6>
        <a:srgbClr val="969696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 Business_BLUE_1" id="{5F55DDFD-517B-456E-9DA0-1901618FBA38}" vid="{64E9B03C-DF2B-4891-9356-D35CF69F1B06}"/>
    </a:ext>
  </a:extLst>
</a:theme>
</file>

<file path=ppt/theme/theme7.xml><?xml version="1.0" encoding="utf-8"?>
<a:theme xmlns:a="http://schemas.openxmlformats.org/drawingml/2006/main" name="6_VoltaGTM">
  <a:themeElements>
    <a:clrScheme name="VoltaGTM">
      <a:dk1>
        <a:srgbClr val="505050"/>
      </a:dk1>
      <a:lt1>
        <a:srgbClr val="FFFFFF"/>
      </a:lt1>
      <a:dk2>
        <a:srgbClr val="0078D7"/>
      </a:dk2>
      <a:lt2>
        <a:srgbClr val="0078D7"/>
      </a:lt2>
      <a:accent1>
        <a:srgbClr val="0078D7"/>
      </a:accent1>
      <a:accent2>
        <a:srgbClr val="02BBF3"/>
      </a:accent2>
      <a:accent3>
        <a:srgbClr val="002050"/>
      </a:accent3>
      <a:accent4>
        <a:srgbClr val="505050"/>
      </a:accent4>
      <a:accent5>
        <a:srgbClr val="737373"/>
      </a:accent5>
      <a:accent6>
        <a:srgbClr val="969696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 Business_BLUE_1" id="{5F55DDFD-517B-456E-9DA0-1901618FBA38}" vid="{64E9B03C-DF2B-4891-9356-D35CF69F1B06}"/>
    </a:ext>
  </a:extLst>
</a:theme>
</file>

<file path=ppt/theme/theme8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Services Hub">
  <a:themeElements>
    <a:clrScheme name="VoltaGTM">
      <a:dk1>
        <a:srgbClr val="505050"/>
      </a:dk1>
      <a:lt1>
        <a:srgbClr val="FFFFFF"/>
      </a:lt1>
      <a:dk2>
        <a:srgbClr val="0078D7"/>
      </a:dk2>
      <a:lt2>
        <a:srgbClr val="0078D7"/>
      </a:lt2>
      <a:accent1>
        <a:srgbClr val="0078D7"/>
      </a:accent1>
      <a:accent2>
        <a:srgbClr val="02BBF3"/>
      </a:accent2>
      <a:accent3>
        <a:srgbClr val="002050"/>
      </a:accent3>
      <a:accent4>
        <a:srgbClr val="505050"/>
      </a:accent4>
      <a:accent5>
        <a:srgbClr val="737373"/>
      </a:accent5>
      <a:accent6>
        <a:srgbClr val="969696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9 ASD Communications Template" id="{24493112-4550-4F80-ACB8-62136D0E4275}" vid="{3A75D34E-17E5-49CB-A26D-F5CD9228E9F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90e1e027-ca7e-4c8b-b2c6-5337a96d9188">gennies@microsoft.com</LastSharedByUser>
    <SharedWithUsers xmlns="692a2328-e66c-4934-beac-0edfa65fc98c">
      <UserInfo>
        <DisplayName>Gayathri Sreekanth</DisplayName>
        <AccountId>363</AccountId>
        <AccountType/>
      </UserInfo>
    </SharedWithUsers>
    <LastSharedByTime xmlns="90e1e027-ca7e-4c8b-b2c6-5337a96d9188">2018-06-14T02:36:17+00:00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2CF520BC285449A6D9E983028B60F4" ma:contentTypeVersion="9" ma:contentTypeDescription="Create a new document." ma:contentTypeScope="" ma:versionID="71eb7df634d3874fb6e3095e9b719acf">
  <xsd:schema xmlns:xsd="http://www.w3.org/2001/XMLSchema" xmlns:xs="http://www.w3.org/2001/XMLSchema" xmlns:p="http://schemas.microsoft.com/office/2006/metadata/properties" xmlns:ns2="9443a36d-73ef-47b7-827b-5845b78609ad" xmlns:ns3="692a2328-e66c-4934-beac-0edfa65fc98c" xmlns:ns4="90e1e027-ca7e-4c8b-b2c6-5337a96d9188" targetNamespace="http://schemas.microsoft.com/office/2006/metadata/properties" ma:root="true" ma:fieldsID="e3cbdaacd7b44970456ec4dc85b5aa6a" ns2:_="" ns3:_="" ns4:_="">
    <xsd:import namespace="9443a36d-73ef-47b7-827b-5845b78609ad"/>
    <xsd:import namespace="692a2328-e66c-4934-beac-0edfa65fc98c"/>
    <xsd:import namespace="90e1e027-ca7e-4c8b-b2c6-5337a96d91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4:SharedWithDetails" minOccurs="0"/>
                <xsd:element ref="ns4:LastSharedByUser" minOccurs="0"/>
                <xsd:element ref="ns4:LastSharedByTime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3a36d-73ef-47b7-827b-5845b78609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a2328-e66c-4934-beac-0edfa65fc9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e1e027-ca7e-4c8b-b2c6-5337a96d9188" elementFormDefault="qualified">
    <xsd:import namespace="http://schemas.microsoft.com/office/2006/documentManagement/types"/>
    <xsd:import namespace="http://schemas.microsoft.com/office/infopath/2007/PartnerControls"/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7881D0-91AF-412F-AD71-5BA6FEEE9797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692a2328-e66c-4934-beac-0edfa65fc98c"/>
    <ds:schemaRef ds:uri="9443a36d-73ef-47b7-827b-5845b78609ad"/>
    <ds:schemaRef ds:uri="http://purl.org/dc/dcmitype/"/>
    <ds:schemaRef ds:uri="90e1e027-ca7e-4c8b-b2c6-5337a96d9188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0C8F53A-036B-409B-B29B-B5FDC5FC11B8}">
  <ds:schemaRefs>
    <ds:schemaRef ds:uri="692a2328-e66c-4934-beac-0edfa65fc98c"/>
    <ds:schemaRef ds:uri="90e1e027-ca7e-4c8b-b2c6-5337a96d9188"/>
    <ds:schemaRef ds:uri="9443a36d-73ef-47b7-827b-5845b78609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0BCFFF-3D39-4D2F-8C37-FB343BEACA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3198</Words>
  <Application>Microsoft Office PowerPoint</Application>
  <PresentationFormat>Widescreen</PresentationFormat>
  <Paragraphs>519</Paragraphs>
  <Slides>24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5" baseType="lpstr">
      <vt:lpstr>Arial</vt:lpstr>
      <vt:lpstr>Calibri</vt:lpstr>
      <vt:lpstr>Calibri Light</vt:lpstr>
      <vt:lpstr>Leelawadee UI Semilight</vt:lpstr>
      <vt:lpstr>Segeo UI</vt:lpstr>
      <vt:lpstr>Segoe UI</vt:lpstr>
      <vt:lpstr>Segoe UI Light</vt:lpstr>
      <vt:lpstr>Segoe UI Semibold</vt:lpstr>
      <vt:lpstr>Segoe UI Semilight</vt:lpstr>
      <vt:lpstr>VoltaGTM</vt:lpstr>
      <vt:lpstr>3_VoltaGTM</vt:lpstr>
      <vt:lpstr>1_VoltaGTM</vt:lpstr>
      <vt:lpstr>2_VoltaGTM</vt:lpstr>
      <vt:lpstr>4_VoltaGTM</vt:lpstr>
      <vt:lpstr>5_VoltaGTM</vt:lpstr>
      <vt:lpstr>6_VoltaGTM</vt:lpstr>
      <vt:lpstr>Office Theme</vt:lpstr>
      <vt:lpstr>Services Hub</vt:lpstr>
      <vt:lpstr>7_VoltaGTM</vt:lpstr>
      <vt:lpstr>WHITE TEMPLATE</vt:lpstr>
      <vt:lpstr>think-cell Slide</vt:lpstr>
      <vt:lpstr>Microsoft Services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 Support FY19 Plan: Timing &amp; milestones</dc:title>
  <dc:creator>Alex Mueller</dc:creator>
  <cp:lastModifiedBy>Petr Krajak</cp:lastModifiedBy>
  <cp:revision>64</cp:revision>
  <dcterms:modified xsi:type="dcterms:W3CDTF">2018-07-13T13:15:24Z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0x010100AF2CF520BC285449A6D9E983028B60F4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isabelf@microsoft.com</vt:lpwstr>
  </property>
  <property fmtid="{D5CDD505-2E9C-101B-9397-08002B2CF9AE}" pid="6" name="MSIP_Label_f42aa342-8706-4288-bd11-ebb85995028c_SetDate">
    <vt:lpwstr>2018-02-07T01:14:46.5175034Z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_CopySource">
    <vt:lpwstr>http://null</vt:lpwstr>
  </property>
</Properties>
</file>